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7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8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9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0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11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2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3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4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5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6.xml" ContentType="application/vnd.openxmlformats-officedocument.presentationml.notesSlide+xml"/>
  <Override PartName="/ppt/tags/tag33.xml" ContentType="application/vnd.openxmlformats-officedocument.presentationml.tags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72" r:id="rId2"/>
    <p:sldId id="299" r:id="rId3"/>
    <p:sldId id="300" r:id="rId4"/>
    <p:sldId id="301" r:id="rId5"/>
    <p:sldId id="302" r:id="rId6"/>
    <p:sldId id="303" r:id="rId7"/>
    <p:sldId id="309" r:id="rId8"/>
    <p:sldId id="311" r:id="rId9"/>
    <p:sldId id="310" r:id="rId10"/>
    <p:sldId id="315" r:id="rId11"/>
    <p:sldId id="316" r:id="rId12"/>
    <p:sldId id="317" r:id="rId13"/>
    <p:sldId id="318" r:id="rId14"/>
    <p:sldId id="319" r:id="rId15"/>
    <p:sldId id="320" r:id="rId16"/>
    <p:sldId id="321" r:id="rId17"/>
    <p:sldId id="323" r:id="rId18"/>
    <p:sldId id="305" r:id="rId19"/>
    <p:sldId id="258" r:id="rId20"/>
  </p:sldIdLst>
  <p:sldSz cx="12192000" cy="6858000"/>
  <p:notesSz cx="6858000" cy="9144000"/>
  <p:kinsoku lang="zh-CN" invalStChars="!),.:;?]}、。—ˇ¨〃々～‖…’”〕〉》」』〗】∶！＂＇），．：；？］｀｜｝·，,。." invalEndChars="([{‘“〔〈《「『〖【（［｛．·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600"/>
    <a:srgbClr val="E1D800"/>
    <a:srgbClr val="0000FF"/>
    <a:srgbClr val="78006F"/>
    <a:srgbClr val="66CCFF"/>
    <a:srgbClr val="4DB4AF"/>
    <a:srgbClr val="C3BE00"/>
    <a:srgbClr val="781C6F"/>
    <a:srgbClr val="780000"/>
    <a:srgbClr val="0076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43" autoAdjust="0"/>
    <p:restoredTop sz="86957" autoAdjust="0"/>
  </p:normalViewPr>
  <p:slideViewPr>
    <p:cSldViewPr>
      <p:cViewPr varScale="1">
        <p:scale>
          <a:sx n="70" d="100"/>
          <a:sy n="70" d="100"/>
        </p:scale>
        <p:origin x="-120" y="-372"/>
      </p:cViewPr>
      <p:guideLst>
        <p:guide orient="horz" pos="2024"/>
        <p:guide pos="391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04AD9-2ED7-49E9-B946-E364DE379375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0CD91-CB40-47F3-9FC7-B98A9104B9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4719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97872C-7004-4752-87E6-E3CE587F3B73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157B9-FAE4-4D7E-98DB-217F8B54A3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6106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6728" y="-531440"/>
            <a:ext cx="13177464" cy="820930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4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4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4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4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4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4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image" Target="../media/image6.jpeg"/><Relationship Id="rId4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tags" Target="../tags/tag10.xml"/><Relationship Id="rId7" Type="http://schemas.openxmlformats.org/officeDocument/2006/relationships/image" Target="../media/image7.wmf"/><Relationship Id="rId2" Type="http://schemas.openxmlformats.org/officeDocument/2006/relationships/tags" Target="../tags/tag9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8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tags" Target="../tags/tag12.xml"/><Relationship Id="rId7" Type="http://schemas.openxmlformats.org/officeDocument/2006/relationships/image" Target="../media/image9.wmf"/><Relationship Id="rId2" Type="http://schemas.openxmlformats.org/officeDocument/2006/relationships/tags" Target="../tags/tag1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4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-222910" y="2188750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-353974" y="25148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-265074" y="26514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-280069" y="182203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-489619" y="207920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-350799" y="297526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-477799" y="26672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-407949" y="286413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-222910" y="2188750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-515899" y="3133444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-369849" y="18132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-351507" y="1880625"/>
            <a:ext cx="144000" cy="144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-600744" y="2653881"/>
            <a:ext cx="126000" cy="126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-300793" y="3189574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-244437" y="2507742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-355561" y="2999868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1129030" y="2122805"/>
            <a:ext cx="10171430" cy="255333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zh-CN" sz="8000" b="1" cap="none" spc="0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实际问题与二元一次方程组</a:t>
            </a:r>
          </a:p>
        </p:txBody>
      </p:sp>
      <p:sp>
        <p:nvSpPr>
          <p:cNvPr id="20" name="矩形 19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2040204020203" charset="-122"/>
              <a:sym typeface="微软雅黑" panose="020B0502040204020203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20" name="内容占位符 2"/>
          <p:cNvSpPr txBox="1">
            <a:spLocks noChangeArrowheads="1"/>
          </p:cNvSpPr>
          <p:nvPr/>
        </p:nvSpPr>
        <p:spPr bwMode="auto">
          <a:xfrm>
            <a:off x="800100" y="1052195"/>
            <a:ext cx="11198225" cy="233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2800" b="1" dirty="0">
                <a:solidFill>
                  <a:schemeClr val="accent1">
                    <a:lumMod val="75000"/>
                  </a:schemeClr>
                </a:solidFill>
                <a:latin typeface="+mn-ea"/>
                <a:ea typeface="+mn-ea"/>
                <a:cs typeface="+mn-ea"/>
              </a:rPr>
              <a:t>探究</a:t>
            </a:r>
            <a:r>
              <a:rPr lang="en-US" altLang="zh-CN" sz="2800" b="1" dirty="0">
                <a:solidFill>
                  <a:schemeClr val="accent1">
                    <a:lumMod val="75000"/>
                  </a:schemeClr>
                </a:solidFill>
                <a:latin typeface="+mn-ea"/>
                <a:ea typeface="+mn-ea"/>
                <a:cs typeface="+mn-ea"/>
              </a:rPr>
              <a:t>2</a:t>
            </a:r>
            <a:r>
              <a:rPr lang="en-US" altLang="zh-CN" sz="2800" b="1" dirty="0">
                <a:latin typeface="+mn-ea"/>
                <a:ea typeface="+mn-ea"/>
                <a:cs typeface="+mn-ea"/>
              </a:rPr>
              <a:t>   </a:t>
            </a:r>
            <a:r>
              <a:rPr lang="zh-CN" altLang="en-US" sz="2800" b="1" dirty="0">
                <a:latin typeface="+mn-ea"/>
                <a:ea typeface="+mn-ea"/>
                <a:cs typeface="+mn-ea"/>
              </a:rPr>
              <a:t>据统计资料，甲、乙两种作物的单位面积产量的比是</a:t>
            </a:r>
            <a:r>
              <a:rPr lang="en-US" altLang="zh-CN" sz="2800" b="1" dirty="0">
                <a:latin typeface="+mn-ea"/>
                <a:ea typeface="+mn-ea"/>
                <a:cs typeface="+mn-ea"/>
              </a:rPr>
              <a:t>1:2</a:t>
            </a:r>
            <a:r>
              <a:rPr lang="zh-CN" altLang="en-US" sz="2800" b="1" dirty="0">
                <a:latin typeface="+mn-ea"/>
                <a:ea typeface="+mn-ea"/>
                <a:cs typeface="+mn-ea"/>
              </a:rPr>
              <a:t>．现要把一块长</a:t>
            </a:r>
            <a:r>
              <a:rPr lang="en-US" altLang="zh-CN" sz="2800" b="1" dirty="0">
                <a:latin typeface="+mn-ea"/>
                <a:ea typeface="+mn-ea"/>
                <a:cs typeface="+mn-ea"/>
              </a:rPr>
              <a:t>200m</a:t>
            </a:r>
            <a:r>
              <a:rPr lang="zh-CN" altLang="en-US" sz="2800" b="1" dirty="0">
                <a:latin typeface="+mn-ea"/>
                <a:ea typeface="+mn-ea"/>
                <a:cs typeface="+mn-ea"/>
              </a:rPr>
              <a:t>、宽</a:t>
            </a:r>
            <a:r>
              <a:rPr lang="en-US" altLang="zh-CN" sz="2800" b="1" dirty="0">
                <a:latin typeface="+mn-ea"/>
                <a:ea typeface="+mn-ea"/>
                <a:cs typeface="+mn-ea"/>
              </a:rPr>
              <a:t>100m</a:t>
            </a:r>
            <a:r>
              <a:rPr lang="zh-CN" altLang="en-US" sz="2800" b="1" dirty="0">
                <a:latin typeface="+mn-ea"/>
                <a:ea typeface="+mn-ea"/>
                <a:cs typeface="+mn-ea"/>
              </a:rPr>
              <a:t>的长方形土地，分为两块小长方形土地，分别种植这两种作物．怎样划分这块土地，使甲、乙两种作物的总产量的比是</a:t>
            </a:r>
            <a:r>
              <a:rPr lang="en-US" altLang="zh-CN" sz="2800" b="1" dirty="0">
                <a:latin typeface="+mn-ea"/>
                <a:ea typeface="+mn-ea"/>
                <a:cs typeface="+mn-ea"/>
              </a:rPr>
              <a:t>3:4</a:t>
            </a:r>
            <a:r>
              <a:rPr lang="zh-CN" altLang="en-US" sz="2800" b="1" dirty="0">
                <a:latin typeface="+mn-ea"/>
                <a:ea typeface="+mn-ea"/>
                <a:cs typeface="+mn-ea"/>
              </a:rPr>
              <a:t>？</a:t>
            </a:r>
          </a:p>
        </p:txBody>
      </p:sp>
      <p:sp>
        <p:nvSpPr>
          <p:cNvPr id="21" name="文本框 2"/>
          <p:cNvSpPr txBox="1">
            <a:spLocks noChangeArrowheads="1"/>
          </p:cNvSpPr>
          <p:nvPr/>
        </p:nvSpPr>
        <p:spPr bwMode="auto">
          <a:xfrm>
            <a:off x="1298561" y="3897698"/>
            <a:ext cx="8604686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chemeClr val="accent1">
                    <a:lumMod val="75000"/>
                  </a:schemeClr>
                </a:solidFill>
                <a:latin typeface="+mn-ea"/>
                <a:ea typeface="+mn-ea"/>
                <a:cs typeface="+mn-ea"/>
              </a:rPr>
              <a:t>问题</a:t>
            </a:r>
            <a:r>
              <a:rPr lang="en-US" altLang="zh-CN" sz="2800" b="1" dirty="0" smtClean="0">
                <a:solidFill>
                  <a:schemeClr val="accent1">
                    <a:lumMod val="75000"/>
                  </a:schemeClr>
                </a:solidFill>
                <a:latin typeface="+mn-ea"/>
                <a:ea typeface="+mn-ea"/>
                <a:cs typeface="+mn-ea"/>
              </a:rPr>
              <a:t>1</a:t>
            </a:r>
            <a:r>
              <a:rPr lang="zh-CN" altLang="en-US" sz="2800" b="1" dirty="0" smtClean="0">
                <a:solidFill>
                  <a:schemeClr val="accent1">
                    <a:lumMod val="75000"/>
                  </a:schemeClr>
                </a:solidFill>
                <a:latin typeface="+mn-ea"/>
                <a:ea typeface="+mn-ea"/>
                <a:cs typeface="+mn-ea"/>
              </a:rPr>
              <a:t>：</a:t>
            </a:r>
            <a:r>
              <a:rPr lang="zh-CN" altLang="en-US" sz="2800" b="1" dirty="0" smtClean="0">
                <a:latin typeface="+mn-ea"/>
                <a:ea typeface="+mn-ea"/>
                <a:cs typeface="+mn-ea"/>
              </a:rPr>
              <a:t>这实际是一个什么问题？</a:t>
            </a:r>
            <a:endParaRPr lang="zh-CN" altLang="en-US" sz="2800" b="1" dirty="0">
              <a:latin typeface="+mn-ea"/>
              <a:ea typeface="+mn-ea"/>
              <a:cs typeface="+mn-ea"/>
            </a:endParaRPr>
          </a:p>
        </p:txBody>
      </p:sp>
      <p:sp>
        <p:nvSpPr>
          <p:cNvPr id="6" name="TextBox 1"/>
          <p:cNvSpPr txBox="1"/>
          <p:nvPr/>
        </p:nvSpPr>
        <p:spPr>
          <a:xfrm>
            <a:off x="2555718" y="4419903"/>
            <a:ext cx="6090407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  <a:latin typeface="+mn-ea"/>
              </a:rPr>
              <a:t>长方形面积的分割问题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allAtOnce"/>
      <p:bldP spid="21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2" name="文本框 2"/>
          <p:cNvSpPr txBox="1">
            <a:spLocks noChangeArrowheads="1"/>
          </p:cNvSpPr>
          <p:nvPr/>
        </p:nvSpPr>
        <p:spPr bwMode="auto">
          <a:xfrm>
            <a:off x="1504048" y="1289619"/>
            <a:ext cx="8604686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 smtClean="0">
                <a:solidFill>
                  <a:schemeClr val="accent1">
                    <a:lumMod val="75000"/>
                  </a:schemeClr>
                </a:solidFill>
                <a:latin typeface="+mn-ea"/>
                <a:ea typeface="+mn-ea"/>
                <a:cs typeface="+mn-ea"/>
              </a:rPr>
              <a:t>问题</a:t>
            </a:r>
            <a:r>
              <a:rPr lang="en-US" altLang="zh-CN" sz="2800" b="1" dirty="0" smtClean="0">
                <a:solidFill>
                  <a:schemeClr val="accent1">
                    <a:lumMod val="75000"/>
                  </a:schemeClr>
                </a:solidFill>
                <a:latin typeface="+mn-ea"/>
                <a:ea typeface="+mn-ea"/>
                <a:cs typeface="+mn-ea"/>
              </a:rPr>
              <a:t>2</a:t>
            </a:r>
            <a:r>
              <a:rPr lang="zh-CN" altLang="en-US" sz="2800" b="1" dirty="0" smtClean="0">
                <a:solidFill>
                  <a:schemeClr val="accent1">
                    <a:lumMod val="75000"/>
                  </a:schemeClr>
                </a:solidFill>
                <a:latin typeface="+mn-ea"/>
                <a:ea typeface="+mn-ea"/>
                <a:cs typeface="+mn-ea"/>
              </a:rPr>
              <a:t>：</a:t>
            </a:r>
            <a:r>
              <a:rPr lang="zh-CN" altLang="en-US" sz="2800" b="1" dirty="0" smtClean="0">
                <a:latin typeface="+mn-ea"/>
                <a:ea typeface="+mn-ea"/>
                <a:cs typeface="+mn-ea"/>
              </a:rPr>
              <a:t>把长方形分割成两个长方形有哪些分割方法？</a:t>
            </a:r>
            <a:endParaRPr lang="zh-CN" altLang="en-US" sz="2800" b="1" dirty="0">
              <a:latin typeface="+mn-ea"/>
              <a:ea typeface="+mn-ea"/>
              <a:cs typeface="+mn-ea"/>
            </a:endParaRPr>
          </a:p>
        </p:txBody>
      </p:sp>
      <p:sp>
        <p:nvSpPr>
          <p:cNvPr id="13" name="内容占位符 2"/>
          <p:cNvSpPr txBox="1">
            <a:spLocks noChangeArrowheads="1"/>
          </p:cNvSpPr>
          <p:nvPr/>
        </p:nvSpPr>
        <p:spPr bwMode="auto">
          <a:xfrm>
            <a:off x="2431181" y="2055260"/>
            <a:ext cx="7507885" cy="607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（</a:t>
            </a:r>
            <a:r>
              <a:rPr lang="en-US" altLang="zh-CN" sz="2800" b="1" dirty="0" smtClean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1</a:t>
            </a:r>
            <a:r>
              <a:rPr lang="zh-CN" altLang="en-US" sz="2800" b="1" dirty="0" smtClean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）竖着分割，</a:t>
            </a:r>
            <a:r>
              <a:rPr lang="zh-CN" altLang="en-US" sz="2800" b="1" dirty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把长分成两段</a:t>
            </a:r>
            <a:r>
              <a:rPr lang="zh-CN" altLang="en-US" sz="2800" b="1" dirty="0" smtClean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，宽不变；</a:t>
            </a:r>
            <a:endParaRPr lang="zh-CN" altLang="en-US" sz="2800" b="1" dirty="0">
              <a:solidFill>
                <a:srgbClr val="C00000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14" name="内容占位符 2"/>
          <p:cNvSpPr txBox="1">
            <a:spLocks noChangeArrowheads="1"/>
          </p:cNvSpPr>
          <p:nvPr/>
        </p:nvSpPr>
        <p:spPr bwMode="auto">
          <a:xfrm>
            <a:off x="2431181" y="2705392"/>
            <a:ext cx="7071657" cy="607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（</a:t>
            </a:r>
            <a:r>
              <a:rPr lang="en-US" altLang="zh-CN" sz="2800" b="1" dirty="0" smtClean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2</a:t>
            </a:r>
            <a:r>
              <a:rPr lang="zh-CN" altLang="en-US" sz="2800" b="1" dirty="0" smtClean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）横着分割，</a:t>
            </a:r>
            <a:r>
              <a:rPr lang="zh-CN" altLang="en-US" sz="2800" b="1" dirty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把宽分成两段</a:t>
            </a:r>
            <a:r>
              <a:rPr lang="zh-CN" altLang="en-US" sz="2800" b="1" dirty="0" smtClean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，长不变</a:t>
            </a:r>
            <a:r>
              <a:rPr lang="en-US" altLang="zh-CN" sz="2800" b="1" dirty="0" smtClean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.</a:t>
            </a:r>
            <a:endParaRPr lang="zh-CN" altLang="en-US" sz="2800" b="1" dirty="0">
              <a:solidFill>
                <a:srgbClr val="C00000"/>
              </a:solidFill>
              <a:latin typeface="+mn-ea"/>
              <a:ea typeface="+mn-ea"/>
              <a:cs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409190" y="3775046"/>
            <a:ext cx="2424418" cy="1107347"/>
            <a:chOff x="6409190" y="3775046"/>
            <a:chExt cx="2424418" cy="1107347"/>
          </a:xfrm>
        </p:grpSpPr>
        <p:sp>
          <p:nvSpPr>
            <p:cNvPr id="7" name="云形标注 6"/>
            <p:cNvSpPr/>
            <p:nvPr/>
          </p:nvSpPr>
          <p:spPr>
            <a:xfrm>
              <a:off x="6409190" y="3775046"/>
              <a:ext cx="2424418" cy="1107347"/>
            </a:xfrm>
            <a:prstGeom prst="cloudCallout">
              <a:avLst>
                <a:gd name="adj1" fmla="val -52078"/>
                <a:gd name="adj2" fmla="val -94085"/>
              </a:avLst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TextBox 4"/>
            <p:cNvSpPr txBox="1"/>
            <p:nvPr/>
          </p:nvSpPr>
          <p:spPr>
            <a:xfrm>
              <a:off x="6811861" y="4035105"/>
              <a:ext cx="20217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/>
                <a:t>我们一起来分割一下吧！</a:t>
              </a:r>
              <a:endParaRPr lang="zh-CN" altLang="en-US" dirty="0"/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6" name="矩形 5"/>
          <p:cNvSpPr/>
          <p:nvPr/>
        </p:nvSpPr>
        <p:spPr bwMode="auto">
          <a:xfrm>
            <a:off x="1968500" y="2828925"/>
            <a:ext cx="3251200" cy="16033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 sz="2400" i="1"/>
          </a:p>
        </p:txBody>
      </p:sp>
      <p:sp>
        <p:nvSpPr>
          <p:cNvPr id="7" name="内容占位符 2"/>
          <p:cNvSpPr txBox="1">
            <a:spLocks noChangeArrowheads="1"/>
          </p:cNvSpPr>
          <p:nvPr/>
        </p:nvSpPr>
        <p:spPr bwMode="auto">
          <a:xfrm>
            <a:off x="1887855" y="1181100"/>
            <a:ext cx="9462135" cy="607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+mn-ea"/>
                <a:ea typeface="+mn-ea"/>
                <a:cs typeface="+mn-ea"/>
              </a:rPr>
              <a:t>分析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+mn-ea"/>
                <a:ea typeface="+mn-ea"/>
                <a:cs typeface="+mn-ea"/>
                <a:sym typeface="Wingdings" panose="05000000000000000000" pitchFamily="2" charset="2"/>
              </a:rPr>
              <a:t>：</a:t>
            </a:r>
            <a:r>
              <a:rPr lang="zh-CN" altLang="en-US" sz="2800" b="1" dirty="0" smtClean="0">
                <a:latin typeface="+mn-ea"/>
                <a:ea typeface="+mn-ea"/>
                <a:cs typeface="+mn-ea"/>
                <a:sym typeface="Wingdings" panose="05000000000000000000" pitchFamily="2" charset="2"/>
              </a:rPr>
              <a:t>（</a:t>
            </a:r>
            <a:r>
              <a:rPr lang="en-US" altLang="zh-CN" sz="2800" b="1" dirty="0" smtClean="0">
                <a:latin typeface="+mn-ea"/>
                <a:ea typeface="+mn-ea"/>
                <a:cs typeface="+mn-ea"/>
                <a:sym typeface="Wingdings" panose="05000000000000000000" pitchFamily="2" charset="2"/>
              </a:rPr>
              <a:t>1</a:t>
            </a:r>
            <a:r>
              <a:rPr lang="zh-CN" altLang="en-US" sz="2800" b="1" dirty="0" smtClean="0">
                <a:latin typeface="+mn-ea"/>
                <a:ea typeface="+mn-ea"/>
                <a:cs typeface="+mn-ea"/>
                <a:sym typeface="Wingdings" panose="05000000000000000000" pitchFamily="2" charset="2"/>
              </a:rPr>
              <a:t>）</a:t>
            </a:r>
            <a:r>
              <a:rPr lang="zh-CN" altLang="en-US" sz="2800" b="1" dirty="0" smtClean="0">
                <a:latin typeface="+mn-ea"/>
                <a:ea typeface="+mn-ea"/>
                <a:cs typeface="+mn-ea"/>
              </a:rPr>
              <a:t>竖着分割，</a:t>
            </a:r>
            <a:r>
              <a:rPr lang="zh-CN" altLang="en-US" sz="2800" b="1" dirty="0">
                <a:latin typeface="+mn-ea"/>
                <a:ea typeface="+mn-ea"/>
                <a:cs typeface="+mn-ea"/>
              </a:rPr>
              <a:t>把长分成两段，则宽</a:t>
            </a:r>
            <a:r>
              <a:rPr lang="zh-CN" altLang="en-US" sz="2800" b="1" dirty="0" smtClean="0">
                <a:latin typeface="+mn-ea"/>
                <a:ea typeface="+mn-ea"/>
                <a:cs typeface="+mn-ea"/>
              </a:rPr>
              <a:t>不变</a:t>
            </a:r>
            <a:r>
              <a:rPr lang="en-US" altLang="zh-CN" sz="2800" b="1" dirty="0" smtClean="0">
                <a:latin typeface="+mn-ea"/>
                <a:ea typeface="+mn-ea"/>
                <a:cs typeface="+mn-ea"/>
              </a:rPr>
              <a:t>.</a:t>
            </a:r>
            <a:endParaRPr lang="zh-CN" altLang="en-US" sz="2800" b="1" dirty="0">
              <a:latin typeface="+mn-ea"/>
              <a:ea typeface="+mn-ea"/>
              <a:cs typeface="+mn-ea"/>
            </a:endParaRPr>
          </a:p>
        </p:txBody>
      </p:sp>
      <p:cxnSp>
        <p:nvCxnSpPr>
          <p:cNvPr id="8" name="直接连接符 7"/>
          <p:cNvCxnSpPr/>
          <p:nvPr/>
        </p:nvCxnSpPr>
        <p:spPr bwMode="auto">
          <a:xfrm>
            <a:off x="4035425" y="2828925"/>
            <a:ext cx="0" cy="1603375"/>
          </a:xfrm>
          <a:prstGeom prst="line">
            <a:avLst/>
          </a:prstGeom>
          <a:ln w="2540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内容占位符 2"/>
          <p:cNvSpPr txBox="1">
            <a:spLocks noChangeArrowheads="1"/>
          </p:cNvSpPr>
          <p:nvPr/>
        </p:nvSpPr>
        <p:spPr bwMode="auto">
          <a:xfrm>
            <a:off x="1620838" y="4364038"/>
            <a:ext cx="5334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b="1" i="1">
                <a:latin typeface="Times New Roman" panose="02020603050405020304" charset="0"/>
                <a:ea typeface="黑体" panose="02010609060101010101" pitchFamily="49" charset="-122"/>
              </a:rPr>
              <a:t>A</a:t>
            </a:r>
          </a:p>
        </p:txBody>
      </p:sp>
      <p:sp>
        <p:nvSpPr>
          <p:cNvPr id="10" name="内容占位符 2"/>
          <p:cNvSpPr txBox="1">
            <a:spLocks noChangeArrowheads="1"/>
          </p:cNvSpPr>
          <p:nvPr/>
        </p:nvSpPr>
        <p:spPr bwMode="auto">
          <a:xfrm>
            <a:off x="1717675" y="2135188"/>
            <a:ext cx="5334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b="1" i="1">
                <a:latin typeface="Times New Roman" panose="02020603050405020304" charset="0"/>
                <a:ea typeface="黑体" panose="02010609060101010101" pitchFamily="49" charset="-122"/>
              </a:rPr>
              <a:t>D</a:t>
            </a:r>
          </a:p>
        </p:txBody>
      </p:sp>
      <p:sp>
        <p:nvSpPr>
          <p:cNvPr id="11" name="内容占位符 2"/>
          <p:cNvSpPr txBox="1">
            <a:spLocks noChangeArrowheads="1"/>
          </p:cNvSpPr>
          <p:nvPr/>
        </p:nvSpPr>
        <p:spPr bwMode="auto">
          <a:xfrm>
            <a:off x="4929188" y="2155825"/>
            <a:ext cx="531812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b="1" i="1">
                <a:latin typeface="Times New Roman" panose="02020603050405020304" charset="0"/>
                <a:ea typeface="黑体" panose="02010609060101010101" pitchFamily="49" charset="-122"/>
              </a:rPr>
              <a:t>C</a:t>
            </a:r>
          </a:p>
        </p:txBody>
      </p:sp>
      <p:sp>
        <p:nvSpPr>
          <p:cNvPr id="12" name="内容占位符 2"/>
          <p:cNvSpPr txBox="1">
            <a:spLocks noChangeArrowheads="1"/>
          </p:cNvSpPr>
          <p:nvPr/>
        </p:nvSpPr>
        <p:spPr bwMode="auto">
          <a:xfrm>
            <a:off x="3841750" y="2144713"/>
            <a:ext cx="5334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b="1" i="1">
                <a:latin typeface="Times New Roman" panose="02020603050405020304" charset="0"/>
                <a:ea typeface="黑体" panose="02010609060101010101" pitchFamily="49" charset="-122"/>
              </a:rPr>
              <a:t>F</a:t>
            </a:r>
          </a:p>
        </p:txBody>
      </p:sp>
      <p:sp>
        <p:nvSpPr>
          <p:cNvPr id="13" name="内容占位符 2"/>
          <p:cNvSpPr txBox="1">
            <a:spLocks noChangeArrowheads="1"/>
          </p:cNvSpPr>
          <p:nvPr/>
        </p:nvSpPr>
        <p:spPr bwMode="auto">
          <a:xfrm>
            <a:off x="5046663" y="4406900"/>
            <a:ext cx="531812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b="1" i="1">
                <a:latin typeface="Times New Roman" panose="02020603050405020304" charset="0"/>
                <a:ea typeface="黑体" panose="02010609060101010101" pitchFamily="49" charset="-122"/>
              </a:rPr>
              <a:t>B</a:t>
            </a:r>
          </a:p>
        </p:txBody>
      </p:sp>
      <p:sp>
        <p:nvSpPr>
          <p:cNvPr id="14" name="内容占位符 2"/>
          <p:cNvSpPr txBox="1">
            <a:spLocks noChangeArrowheads="1"/>
          </p:cNvSpPr>
          <p:nvPr/>
        </p:nvSpPr>
        <p:spPr bwMode="auto">
          <a:xfrm>
            <a:off x="3810000" y="4406900"/>
            <a:ext cx="5334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b="1" i="1">
                <a:latin typeface="Times New Roman" panose="02020603050405020304" charset="0"/>
                <a:ea typeface="黑体" panose="02010609060101010101" pitchFamily="49" charset="-122"/>
              </a:rPr>
              <a:t>E</a:t>
            </a:r>
          </a:p>
        </p:txBody>
      </p:sp>
      <p:sp>
        <p:nvSpPr>
          <p:cNvPr id="15" name="云形标注 14"/>
          <p:cNvSpPr/>
          <p:nvPr/>
        </p:nvSpPr>
        <p:spPr>
          <a:xfrm rot="221211">
            <a:off x="6223029" y="1994518"/>
            <a:ext cx="2839190" cy="1278813"/>
          </a:xfrm>
          <a:prstGeom prst="cloudCallout">
            <a:avLst>
              <a:gd name="adj1" fmla="val -75458"/>
              <a:gd name="adj2" fmla="val 67685"/>
            </a:avLst>
          </a:prstGeom>
          <a:solidFill>
            <a:srgbClr val="FFFF00"/>
          </a:solidFill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 sz="2400"/>
          </a:p>
        </p:txBody>
      </p:sp>
      <p:sp>
        <p:nvSpPr>
          <p:cNvPr id="17" name="TextBox 36"/>
          <p:cNvSpPr txBox="1">
            <a:spLocks noChangeArrowheads="1"/>
          </p:cNvSpPr>
          <p:nvPr/>
        </p:nvSpPr>
        <p:spPr bwMode="auto">
          <a:xfrm>
            <a:off x="4035425" y="5110163"/>
            <a:ext cx="36353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1.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大长方形的长</a:t>
            </a:r>
            <a:r>
              <a:rPr lang="en-US" altLang="zh-CN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=200m</a:t>
            </a:r>
          </a:p>
          <a:p>
            <a:endParaRPr lang="en-US" altLang="zh-CN" sz="2400" dirty="0">
              <a:solidFill>
                <a:srgbClr val="C00000"/>
              </a:solidFill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18" name="TextBox 37"/>
          <p:cNvSpPr txBox="1">
            <a:spLocks noChangeArrowheads="1"/>
          </p:cNvSpPr>
          <p:nvPr/>
        </p:nvSpPr>
        <p:spPr bwMode="auto">
          <a:xfrm>
            <a:off x="4056063" y="5722938"/>
            <a:ext cx="50784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2.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甲、乙两种作物总产量比</a:t>
            </a:r>
            <a:r>
              <a:rPr lang="en-US" altLang="zh-CN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=3:4</a:t>
            </a:r>
          </a:p>
        </p:txBody>
      </p:sp>
      <p:sp>
        <p:nvSpPr>
          <p:cNvPr id="19" name="TextBox 44"/>
          <p:cNvSpPr txBox="1">
            <a:spLocks noChangeArrowheads="1"/>
          </p:cNvSpPr>
          <p:nvPr/>
        </p:nvSpPr>
        <p:spPr bwMode="auto">
          <a:xfrm>
            <a:off x="6429375" y="2330450"/>
            <a:ext cx="30448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等量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关系有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几个？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4" grpId="0"/>
      <p:bldP spid="17" grpId="0"/>
      <p:bldP spid="18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6" name="矩形 5"/>
          <p:cNvSpPr/>
          <p:nvPr/>
        </p:nvSpPr>
        <p:spPr bwMode="auto">
          <a:xfrm>
            <a:off x="2445493" y="2749550"/>
            <a:ext cx="3251200" cy="16033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/>
        </p:nvCxnSpPr>
        <p:spPr bwMode="auto">
          <a:xfrm>
            <a:off x="4599730" y="2760662"/>
            <a:ext cx="0" cy="160337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内容占位符 2"/>
          <p:cNvSpPr txBox="1">
            <a:spLocks noChangeArrowheads="1"/>
          </p:cNvSpPr>
          <p:nvPr/>
        </p:nvSpPr>
        <p:spPr bwMode="auto">
          <a:xfrm>
            <a:off x="2175618" y="4371975"/>
            <a:ext cx="533400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800" b="1" i="1">
                <a:latin typeface="Times New Roman" panose="02020603050405020304" charset="0"/>
                <a:ea typeface="黑体" panose="02010609060101010101" pitchFamily="49" charset="-122"/>
              </a:rPr>
              <a:t>A</a:t>
            </a:r>
          </a:p>
        </p:txBody>
      </p:sp>
      <p:sp>
        <p:nvSpPr>
          <p:cNvPr id="9" name="内容占位符 2"/>
          <p:cNvSpPr txBox="1">
            <a:spLocks noChangeArrowheads="1"/>
          </p:cNvSpPr>
          <p:nvPr/>
        </p:nvSpPr>
        <p:spPr bwMode="auto">
          <a:xfrm>
            <a:off x="2207368" y="1970087"/>
            <a:ext cx="533400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800" b="1" i="1">
                <a:latin typeface="Times New Roman" panose="02020603050405020304" charset="0"/>
                <a:ea typeface="黑体" panose="02010609060101010101" pitchFamily="49" charset="-122"/>
              </a:rPr>
              <a:t>D</a:t>
            </a:r>
          </a:p>
        </p:txBody>
      </p:sp>
      <p:sp>
        <p:nvSpPr>
          <p:cNvPr id="10" name="内容占位符 2"/>
          <p:cNvSpPr txBox="1">
            <a:spLocks noChangeArrowheads="1"/>
          </p:cNvSpPr>
          <p:nvPr/>
        </p:nvSpPr>
        <p:spPr bwMode="auto">
          <a:xfrm>
            <a:off x="5385543" y="2001837"/>
            <a:ext cx="531812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800" b="1" i="1">
                <a:latin typeface="Times New Roman" panose="02020603050405020304" charset="0"/>
                <a:ea typeface="黑体" panose="02010609060101010101" pitchFamily="49" charset="-122"/>
              </a:rPr>
              <a:t>C</a:t>
            </a:r>
          </a:p>
        </p:txBody>
      </p:sp>
      <p:sp>
        <p:nvSpPr>
          <p:cNvPr id="11" name="内容占位符 2"/>
          <p:cNvSpPr txBox="1">
            <a:spLocks noChangeArrowheads="1"/>
          </p:cNvSpPr>
          <p:nvPr/>
        </p:nvSpPr>
        <p:spPr bwMode="auto">
          <a:xfrm>
            <a:off x="4407643" y="1979612"/>
            <a:ext cx="533400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800" b="1" i="1">
                <a:latin typeface="Times New Roman" panose="02020603050405020304" charset="0"/>
                <a:ea typeface="黑体" panose="02010609060101010101" pitchFamily="49" charset="-122"/>
              </a:rPr>
              <a:t>F</a:t>
            </a:r>
          </a:p>
        </p:txBody>
      </p:sp>
      <p:sp>
        <p:nvSpPr>
          <p:cNvPr id="12" name="内容占位符 2"/>
          <p:cNvSpPr txBox="1">
            <a:spLocks noChangeArrowheads="1"/>
          </p:cNvSpPr>
          <p:nvPr/>
        </p:nvSpPr>
        <p:spPr bwMode="auto">
          <a:xfrm>
            <a:off x="5525243" y="4403725"/>
            <a:ext cx="531812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800" b="1" i="1">
                <a:latin typeface="Times New Roman" panose="02020603050405020304" charset="0"/>
                <a:ea typeface="黑体" panose="02010609060101010101" pitchFamily="49" charset="-122"/>
              </a:rPr>
              <a:t>B</a:t>
            </a:r>
          </a:p>
        </p:txBody>
      </p:sp>
      <p:sp>
        <p:nvSpPr>
          <p:cNvPr id="13" name="内容占位符 2"/>
          <p:cNvSpPr txBox="1">
            <a:spLocks noChangeArrowheads="1"/>
          </p:cNvSpPr>
          <p:nvPr/>
        </p:nvSpPr>
        <p:spPr bwMode="auto">
          <a:xfrm>
            <a:off x="4363193" y="4392612"/>
            <a:ext cx="533400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800" b="1" i="1">
                <a:latin typeface="Times New Roman" panose="02020603050405020304" charset="0"/>
                <a:ea typeface="黑体" panose="02010609060101010101" pitchFamily="49" charset="-122"/>
              </a:rPr>
              <a:t>E</a:t>
            </a:r>
          </a:p>
        </p:txBody>
      </p:sp>
      <p:sp>
        <p:nvSpPr>
          <p:cNvPr id="14" name="TextBox 36"/>
          <p:cNvSpPr txBox="1">
            <a:spLocks noChangeArrowheads="1"/>
          </p:cNvSpPr>
          <p:nvPr/>
        </p:nvSpPr>
        <p:spPr bwMode="auto">
          <a:xfrm>
            <a:off x="5928468" y="1746250"/>
            <a:ext cx="3636962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charset="0"/>
                <a:ea typeface="黑体" panose="02010609060101010101" pitchFamily="49" charset="-122"/>
              </a:rPr>
              <a:t>1.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charset="0"/>
                <a:ea typeface="黑体" panose="02010609060101010101" pitchFamily="49" charset="-122"/>
              </a:rPr>
              <a:t>大长方形的长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charset="0"/>
                <a:ea typeface="黑体" panose="02010609060101010101" pitchFamily="49" charset="-122"/>
              </a:rPr>
              <a:t>=200m</a:t>
            </a:r>
          </a:p>
          <a:p>
            <a:endParaRPr lang="zh-CN" altLang="en-US" dirty="0">
              <a:solidFill>
                <a:schemeClr val="accent1">
                  <a:lumMod val="75000"/>
                </a:schemeClr>
              </a:solidFill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15" name="TextBox 37"/>
          <p:cNvSpPr txBox="1">
            <a:spLocks noChangeArrowheads="1"/>
          </p:cNvSpPr>
          <p:nvPr/>
        </p:nvSpPr>
        <p:spPr bwMode="auto">
          <a:xfrm>
            <a:off x="5949105" y="3140075"/>
            <a:ext cx="45593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charset="0"/>
                <a:ea typeface="黑体" panose="02010609060101010101" pitchFamily="49" charset="-122"/>
              </a:rPr>
              <a:t>2.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charset="0"/>
                <a:ea typeface="黑体" panose="02010609060101010101" pitchFamily="49" charset="-122"/>
              </a:rPr>
              <a:t>甲、乙两种作物总产量比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charset="0"/>
                <a:ea typeface="黑体" panose="02010609060101010101" pitchFamily="49" charset="-122"/>
              </a:rPr>
              <a:t>=3:4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6212630" y="2127250"/>
            <a:ext cx="32385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>
                <a:latin typeface="Times New Roman" panose="02020603050405020304" charset="0"/>
                <a:ea typeface="黑体" panose="02010609060101010101" pitchFamily="49" charset="-122"/>
              </a:rPr>
              <a:t>设</a:t>
            </a:r>
            <a:r>
              <a:rPr lang="en-US" altLang="zh-CN" sz="2400" i="1" dirty="0">
                <a:latin typeface="Times New Roman" panose="02020603050405020304" charset="0"/>
                <a:ea typeface="黑体" panose="02010609060101010101" pitchFamily="49" charset="-122"/>
              </a:rPr>
              <a:t>AE</a:t>
            </a:r>
            <a:r>
              <a:rPr lang="zh-CN" altLang="en-US" sz="2400" dirty="0">
                <a:latin typeface="Times New Roman" panose="02020603050405020304" charset="0"/>
                <a:ea typeface="黑体" panose="02010609060101010101" pitchFamily="49" charset="-122"/>
              </a:rPr>
              <a:t>＝</a:t>
            </a:r>
            <a:r>
              <a:rPr lang="en-US" altLang="zh-CN" sz="2400" i="1" dirty="0" err="1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x</a:t>
            </a:r>
            <a:r>
              <a:rPr lang="en-US" altLang="zh-CN" sz="2400" dirty="0" err="1">
                <a:latin typeface="Times New Roman" panose="02020603050405020304" charset="0"/>
                <a:ea typeface="黑体" panose="02010609060101010101" pitchFamily="49" charset="-122"/>
              </a:rPr>
              <a:t>m</a:t>
            </a:r>
            <a:r>
              <a:rPr lang="zh-CN" altLang="en-US" sz="2400" dirty="0">
                <a:latin typeface="Times New Roman" panose="02020603050405020304" charset="0"/>
                <a:ea typeface="黑体" panose="02010609060101010101" pitchFamily="49" charset="-122"/>
              </a:rPr>
              <a:t>，</a:t>
            </a:r>
            <a:r>
              <a:rPr lang="en-US" altLang="zh-CN" sz="2400" i="1" dirty="0">
                <a:latin typeface="Times New Roman" panose="02020603050405020304" charset="0"/>
                <a:ea typeface="黑体" panose="02010609060101010101" pitchFamily="49" charset="-122"/>
              </a:rPr>
              <a:t>BE</a:t>
            </a:r>
            <a:r>
              <a:rPr lang="zh-CN" altLang="en-US" sz="2400" dirty="0">
                <a:latin typeface="Times New Roman" panose="02020603050405020304" charset="0"/>
                <a:ea typeface="黑体" panose="02010609060101010101" pitchFamily="49" charset="-122"/>
              </a:rPr>
              <a:t>＝</a:t>
            </a:r>
            <a:r>
              <a:rPr lang="en-US" altLang="zh-CN" sz="2400" i="1" dirty="0" err="1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y</a:t>
            </a:r>
            <a:r>
              <a:rPr lang="en-US" altLang="zh-CN" sz="2400" dirty="0" err="1">
                <a:latin typeface="Times New Roman" panose="02020603050405020304" charset="0"/>
                <a:ea typeface="黑体" panose="02010609060101010101" pitchFamily="49" charset="-122"/>
              </a:rPr>
              <a:t>m</a:t>
            </a:r>
            <a:r>
              <a:rPr lang="en-US" altLang="zh-CN" sz="2400" dirty="0">
                <a:solidFill>
                  <a:srgbClr val="7030A0"/>
                </a:solidFill>
                <a:latin typeface="Times New Roman" panose="02020603050405020304" charset="0"/>
                <a:ea typeface="黑体" panose="02010609060101010101" pitchFamily="49" charset="-122"/>
              </a:rPr>
              <a:t>.</a:t>
            </a:r>
          </a:p>
        </p:txBody>
      </p:sp>
      <p:sp>
        <p:nvSpPr>
          <p:cNvPr id="24" name="TextBox 25"/>
          <p:cNvSpPr txBox="1">
            <a:spLocks noChangeArrowheads="1"/>
          </p:cNvSpPr>
          <p:nvPr/>
        </p:nvSpPr>
        <p:spPr bwMode="auto">
          <a:xfrm>
            <a:off x="7476280" y="3603625"/>
            <a:ext cx="29797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latin typeface="Times New Roman" panose="02020603050405020304" charset="0"/>
                <a:ea typeface="黑体" panose="02010609060101010101" pitchFamily="49" charset="-122"/>
              </a:rPr>
              <a:t>先求出两种作物的面积</a:t>
            </a:r>
          </a:p>
        </p:txBody>
      </p:sp>
      <p:sp>
        <p:nvSpPr>
          <p:cNvPr id="25" name="下箭头 24"/>
          <p:cNvSpPr/>
          <p:nvPr/>
        </p:nvSpPr>
        <p:spPr>
          <a:xfrm>
            <a:off x="7260380" y="3560762"/>
            <a:ext cx="269875" cy="430213"/>
          </a:xfrm>
          <a:prstGeom prst="downArrow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26" name="内容占位符 2"/>
          <p:cNvSpPr txBox="1">
            <a:spLocks noChangeArrowheads="1"/>
          </p:cNvSpPr>
          <p:nvPr/>
        </p:nvSpPr>
        <p:spPr bwMode="auto">
          <a:xfrm>
            <a:off x="6020543" y="3897312"/>
            <a:ext cx="2474118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i="1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S</a:t>
            </a:r>
            <a:r>
              <a:rPr lang="zh-CN" altLang="en-US" sz="2400" baseline="-250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长方形</a:t>
            </a:r>
            <a:r>
              <a:rPr lang="en-US" altLang="zh-CN" sz="2400" i="1" baseline="-250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AEFD</a:t>
            </a:r>
            <a:r>
              <a:rPr lang="en-US" altLang="zh-CN" sz="2400" i="1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=</a:t>
            </a:r>
            <a:r>
              <a:rPr lang="en-US" altLang="zh-CN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100</a:t>
            </a:r>
            <a:r>
              <a:rPr lang="en-US" altLang="zh-CN" sz="2400" i="1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x</a:t>
            </a:r>
            <a:r>
              <a:rPr lang="zh-CN" altLang="en-US" sz="2400" i="1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，</a:t>
            </a:r>
            <a:endParaRPr lang="zh-CN" altLang="en-US" sz="2400" dirty="0">
              <a:solidFill>
                <a:srgbClr val="C00000"/>
              </a:solidFill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27" name="内容占位符 2"/>
          <p:cNvSpPr txBox="1">
            <a:spLocks noChangeArrowheads="1"/>
          </p:cNvSpPr>
          <p:nvPr/>
        </p:nvSpPr>
        <p:spPr bwMode="auto">
          <a:xfrm>
            <a:off x="8392164" y="3900487"/>
            <a:ext cx="2681303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i="1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S</a:t>
            </a:r>
            <a:r>
              <a:rPr lang="zh-CN" altLang="en-US" sz="2400" baseline="-250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长方形</a:t>
            </a:r>
            <a:r>
              <a:rPr lang="en-US" altLang="zh-CN" sz="2400" i="1" baseline="-250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EFCB</a:t>
            </a:r>
            <a:r>
              <a:rPr lang="en-US" altLang="zh-CN" sz="2400" i="1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=</a:t>
            </a:r>
            <a:r>
              <a:rPr lang="en-US" altLang="zh-CN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100</a:t>
            </a:r>
            <a:r>
              <a:rPr lang="en-US" altLang="zh-CN" sz="2400" i="1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y</a:t>
            </a:r>
            <a:endParaRPr lang="zh-CN" altLang="en-US" sz="2400" dirty="0">
              <a:solidFill>
                <a:srgbClr val="C00000"/>
              </a:solidFill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28" name="TextBox 32"/>
          <p:cNvSpPr txBox="1">
            <a:spLocks noChangeArrowheads="1"/>
          </p:cNvSpPr>
          <p:nvPr/>
        </p:nvSpPr>
        <p:spPr bwMode="auto">
          <a:xfrm>
            <a:off x="7485805" y="4452937"/>
            <a:ext cx="2873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>
                <a:latin typeface="Times New Roman" panose="02020603050405020304" charset="0"/>
                <a:ea typeface="黑体" panose="02010609060101010101" pitchFamily="49" charset="-122"/>
              </a:rPr>
              <a:t>再写出两种作物的总产量</a:t>
            </a:r>
          </a:p>
        </p:txBody>
      </p:sp>
      <p:sp>
        <p:nvSpPr>
          <p:cNvPr id="29" name="TextBox 33"/>
          <p:cNvSpPr txBox="1">
            <a:spLocks noChangeArrowheads="1"/>
          </p:cNvSpPr>
          <p:nvPr/>
        </p:nvSpPr>
        <p:spPr bwMode="auto">
          <a:xfrm>
            <a:off x="6044355" y="4818062"/>
            <a:ext cx="16795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latin typeface="Times New Roman" panose="02020603050405020304" charset="0"/>
                <a:ea typeface="黑体" panose="02010609060101010101" pitchFamily="49" charset="-122"/>
              </a:rPr>
              <a:t>甲：</a:t>
            </a:r>
            <a:r>
              <a:rPr lang="en-US" altLang="zh-CN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100</a:t>
            </a:r>
            <a:r>
              <a:rPr lang="en-US" altLang="zh-CN" i="1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x</a:t>
            </a:r>
            <a:r>
              <a:rPr lang="en-US" altLang="zh-CN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  <a:sym typeface="Wingdings" panose="05000000000000000000" pitchFamily="2" charset="2"/>
              </a:rPr>
              <a:t>×1</a:t>
            </a:r>
            <a:r>
              <a:rPr lang="zh-CN" altLang="en-US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  <a:sym typeface="Wingdings" panose="05000000000000000000" pitchFamily="2" charset="2"/>
              </a:rPr>
              <a:t>，</a:t>
            </a:r>
            <a:endParaRPr lang="zh-CN" altLang="en-US" dirty="0">
              <a:solidFill>
                <a:srgbClr val="C00000"/>
              </a:solidFill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30" name="TextBox 34"/>
          <p:cNvSpPr txBox="1">
            <a:spLocks noChangeArrowheads="1"/>
          </p:cNvSpPr>
          <p:nvPr/>
        </p:nvSpPr>
        <p:spPr bwMode="auto">
          <a:xfrm>
            <a:off x="7919193" y="4852987"/>
            <a:ext cx="16779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latin typeface="Times New Roman" panose="02020603050405020304" charset="0"/>
                <a:ea typeface="黑体" panose="02010609060101010101" pitchFamily="49" charset="-122"/>
              </a:rPr>
              <a:t>乙：</a:t>
            </a:r>
            <a:r>
              <a:rPr lang="en-US" altLang="zh-CN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100</a:t>
            </a:r>
            <a:r>
              <a:rPr lang="en-US" altLang="zh-CN" i="1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y</a:t>
            </a:r>
            <a:r>
              <a:rPr lang="en-US" altLang="zh-CN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  <a:sym typeface="Wingdings" panose="05000000000000000000" pitchFamily="2" charset="2"/>
              </a:rPr>
              <a:t>×2</a:t>
            </a:r>
            <a:endParaRPr lang="zh-CN" altLang="en-US" dirty="0">
              <a:solidFill>
                <a:srgbClr val="C00000"/>
              </a:solidFill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7519143" y="5214937"/>
            <a:ext cx="8771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dirty="0" smtClean="0">
                <a:latin typeface="Times New Roman" panose="02020603050405020304" charset="0"/>
                <a:ea typeface="黑体" panose="02010609060101010101" pitchFamily="49" charset="-122"/>
              </a:rPr>
              <a:t>列方程</a:t>
            </a:r>
            <a:endParaRPr lang="zh-CN" altLang="en-US" dirty="0"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32" name="矩形 39"/>
          <p:cNvSpPr>
            <a:spLocks noChangeArrowheads="1"/>
          </p:cNvSpPr>
          <p:nvPr/>
        </p:nvSpPr>
        <p:spPr bwMode="auto">
          <a:xfrm>
            <a:off x="6712693" y="5553075"/>
            <a:ext cx="2031325" cy="49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100</a:t>
            </a:r>
            <a:r>
              <a:rPr lang="en-US" altLang="zh-CN" sz="2400" i="1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x</a:t>
            </a:r>
            <a:r>
              <a:rPr lang="en-US" altLang="zh-CN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:200</a:t>
            </a:r>
            <a:r>
              <a:rPr lang="en-US" altLang="zh-CN" sz="2400" i="1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y</a:t>
            </a:r>
            <a:r>
              <a:rPr lang="en-US" altLang="zh-CN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=3:4</a:t>
            </a:r>
            <a:endParaRPr lang="zh-CN" altLang="en-US" sz="2400" dirty="0">
              <a:solidFill>
                <a:srgbClr val="C00000"/>
              </a:solidFill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33" name="下箭头 32"/>
          <p:cNvSpPr/>
          <p:nvPr/>
        </p:nvSpPr>
        <p:spPr>
          <a:xfrm>
            <a:off x="7284193" y="4357687"/>
            <a:ext cx="268287" cy="430213"/>
          </a:xfrm>
          <a:prstGeom prst="downArrow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34" name="下箭头 33"/>
          <p:cNvSpPr/>
          <p:nvPr/>
        </p:nvSpPr>
        <p:spPr>
          <a:xfrm>
            <a:off x="7308005" y="5199062"/>
            <a:ext cx="268288" cy="430213"/>
          </a:xfrm>
          <a:prstGeom prst="downArrow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35" name="矩形 42"/>
          <p:cNvSpPr>
            <a:spLocks noChangeArrowheads="1"/>
          </p:cNvSpPr>
          <p:nvPr/>
        </p:nvSpPr>
        <p:spPr bwMode="auto">
          <a:xfrm>
            <a:off x="1916855" y="5243512"/>
            <a:ext cx="12795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charset="0"/>
                <a:ea typeface="黑体" panose="02010609060101010101" pitchFamily="49" charset="-122"/>
              </a:rPr>
              <a:t>总产量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charset="0"/>
                <a:ea typeface="黑体" panose="02010609060101010101" pitchFamily="49" charset="-122"/>
              </a:rPr>
              <a:t>=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36" name="TextBox 63"/>
          <p:cNvSpPr txBox="1">
            <a:spLocks noChangeArrowheads="1"/>
          </p:cNvSpPr>
          <p:nvPr/>
        </p:nvSpPr>
        <p:spPr bwMode="auto">
          <a:xfrm>
            <a:off x="3874243" y="4995862"/>
            <a:ext cx="10001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1 : 2</a:t>
            </a:r>
          </a:p>
        </p:txBody>
      </p:sp>
      <p:cxnSp>
        <p:nvCxnSpPr>
          <p:cNvPr id="37" name="直接连接符 36"/>
          <p:cNvCxnSpPr/>
          <p:nvPr/>
        </p:nvCxnSpPr>
        <p:spPr>
          <a:xfrm>
            <a:off x="2442318" y="4319587"/>
            <a:ext cx="0" cy="26670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4602905" y="4319587"/>
            <a:ext cx="0" cy="26670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5693518" y="4319587"/>
            <a:ext cx="0" cy="26670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箭头连接符 39"/>
          <p:cNvCxnSpPr/>
          <p:nvPr/>
        </p:nvCxnSpPr>
        <p:spPr>
          <a:xfrm>
            <a:off x="3847255" y="4487862"/>
            <a:ext cx="712788" cy="0"/>
          </a:xfrm>
          <a:prstGeom prst="straightConnector1">
            <a:avLst/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箭头连接符 40"/>
          <p:cNvCxnSpPr/>
          <p:nvPr/>
        </p:nvCxnSpPr>
        <p:spPr>
          <a:xfrm flipH="1">
            <a:off x="2480418" y="4452937"/>
            <a:ext cx="744537" cy="0"/>
          </a:xfrm>
          <a:prstGeom prst="straightConnector1">
            <a:avLst/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箭头连接符 41"/>
          <p:cNvCxnSpPr/>
          <p:nvPr/>
        </p:nvCxnSpPr>
        <p:spPr>
          <a:xfrm flipH="1">
            <a:off x="4596555" y="4487862"/>
            <a:ext cx="404813" cy="0"/>
          </a:xfrm>
          <a:prstGeom prst="straightConnector1">
            <a:avLst/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内容占位符 2"/>
          <p:cNvSpPr txBox="1">
            <a:spLocks noChangeArrowheads="1"/>
          </p:cNvSpPr>
          <p:nvPr/>
        </p:nvSpPr>
        <p:spPr bwMode="auto">
          <a:xfrm>
            <a:off x="3329730" y="4138612"/>
            <a:ext cx="533400" cy="564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800" b="1" i="1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x</a:t>
            </a:r>
          </a:p>
        </p:txBody>
      </p:sp>
      <p:sp>
        <p:nvSpPr>
          <p:cNvPr id="44" name="内容占位符 2"/>
          <p:cNvSpPr txBox="1">
            <a:spLocks noChangeArrowheads="1"/>
          </p:cNvSpPr>
          <p:nvPr/>
        </p:nvSpPr>
        <p:spPr bwMode="auto">
          <a:xfrm>
            <a:off x="4993430" y="4129087"/>
            <a:ext cx="533400" cy="564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800" b="1" i="1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y</a:t>
            </a:r>
          </a:p>
        </p:txBody>
      </p:sp>
      <p:cxnSp>
        <p:nvCxnSpPr>
          <p:cNvPr id="45" name="直接箭头连接符 44"/>
          <p:cNvCxnSpPr/>
          <p:nvPr/>
        </p:nvCxnSpPr>
        <p:spPr>
          <a:xfrm>
            <a:off x="5364905" y="4476750"/>
            <a:ext cx="327025" cy="0"/>
          </a:xfrm>
          <a:prstGeom prst="straightConnector1">
            <a:avLst/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2455018" y="2470150"/>
            <a:ext cx="0" cy="26670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5690343" y="2481262"/>
            <a:ext cx="0" cy="26670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组合 112"/>
          <p:cNvGrpSpPr/>
          <p:nvPr/>
        </p:nvGrpSpPr>
        <p:grpSpPr bwMode="auto">
          <a:xfrm>
            <a:off x="2482005" y="2413001"/>
            <a:ext cx="3176588" cy="369332"/>
            <a:chOff x="1017196" y="1203744"/>
            <a:chExt cx="3176903" cy="370367"/>
          </a:xfrm>
        </p:grpSpPr>
        <p:cxnSp>
          <p:nvCxnSpPr>
            <p:cNvPr id="49" name="直接箭头连接符 48"/>
            <p:cNvCxnSpPr/>
            <p:nvPr/>
          </p:nvCxnSpPr>
          <p:spPr>
            <a:xfrm>
              <a:off x="3033521" y="1397961"/>
              <a:ext cx="1160578" cy="11143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箭头连接符 49"/>
            <p:cNvCxnSpPr/>
            <p:nvPr/>
          </p:nvCxnSpPr>
          <p:spPr>
            <a:xfrm rot="10800000">
              <a:off x="1017196" y="1396368"/>
              <a:ext cx="1187568" cy="12736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矩形 89"/>
            <p:cNvSpPr>
              <a:spLocks noChangeArrowheads="1"/>
            </p:cNvSpPr>
            <p:nvPr/>
          </p:nvSpPr>
          <p:spPr bwMode="auto">
            <a:xfrm>
              <a:off x="2269858" y="1203744"/>
              <a:ext cx="723347" cy="3703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solidFill>
                    <a:srgbClr val="C00000"/>
                  </a:solidFill>
                  <a:latin typeface="Times New Roman" panose="02020603050405020304" charset="0"/>
                  <a:ea typeface="黑体" panose="02010609060101010101" pitchFamily="49" charset="-122"/>
                </a:rPr>
                <a:t>200m</a:t>
              </a:r>
            </a:p>
          </p:txBody>
        </p:sp>
      </p:grpSp>
      <p:grpSp>
        <p:nvGrpSpPr>
          <p:cNvPr id="52" name="组合 113"/>
          <p:cNvGrpSpPr/>
          <p:nvPr/>
        </p:nvGrpSpPr>
        <p:grpSpPr bwMode="auto">
          <a:xfrm>
            <a:off x="1803633" y="2744786"/>
            <a:ext cx="725997" cy="1609726"/>
            <a:chOff x="327767" y="1955075"/>
            <a:chExt cx="726483" cy="1610733"/>
          </a:xfrm>
        </p:grpSpPr>
        <p:cxnSp>
          <p:nvCxnSpPr>
            <p:cNvPr id="53" name="直接连接符 52"/>
            <p:cNvCxnSpPr/>
            <p:nvPr/>
          </p:nvCxnSpPr>
          <p:spPr>
            <a:xfrm rot="10800000" flipV="1">
              <a:off x="647578" y="1969373"/>
              <a:ext cx="192217" cy="3177"/>
            </a:xfrm>
            <a:prstGeom prst="line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箭头连接符 53"/>
            <p:cNvCxnSpPr/>
            <p:nvPr/>
          </p:nvCxnSpPr>
          <p:spPr>
            <a:xfrm rot="16200000" flipV="1">
              <a:off x="474438" y="2228296"/>
              <a:ext cx="562327" cy="15886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箭头连接符 54"/>
            <p:cNvCxnSpPr/>
            <p:nvPr/>
          </p:nvCxnSpPr>
          <p:spPr>
            <a:xfrm rot="16200000" flipH="1">
              <a:off x="424400" y="3221899"/>
              <a:ext cx="667167" cy="11120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rot="10800000" flipV="1">
              <a:off x="660287" y="3562631"/>
              <a:ext cx="190627" cy="3177"/>
            </a:xfrm>
            <a:prstGeom prst="line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矩形 111"/>
            <p:cNvSpPr>
              <a:spLocks noChangeArrowheads="1"/>
            </p:cNvSpPr>
            <p:nvPr/>
          </p:nvSpPr>
          <p:spPr bwMode="auto">
            <a:xfrm>
              <a:off x="327767" y="2528048"/>
              <a:ext cx="726483" cy="369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zh-CN" b="1" dirty="0" smtClean="0">
                  <a:solidFill>
                    <a:srgbClr val="C00000"/>
                  </a:solidFill>
                  <a:latin typeface="Times New Roman" panose="02020603050405020304" charset="0"/>
                  <a:ea typeface="黑体" panose="02010609060101010101" pitchFamily="49" charset="-122"/>
                </a:rPr>
                <a:t>100m</a:t>
              </a:r>
              <a:endParaRPr lang="en-US" altLang="zh-CN" b="1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58" name="矩形 57"/>
          <p:cNvSpPr>
            <a:spLocks noChangeArrowheads="1"/>
          </p:cNvSpPr>
          <p:nvPr/>
        </p:nvSpPr>
        <p:spPr bwMode="auto">
          <a:xfrm>
            <a:off x="6212630" y="2587625"/>
            <a:ext cx="4924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400" dirty="0" smtClean="0">
                <a:latin typeface="Times New Roman" panose="02020603050405020304" charset="0"/>
                <a:ea typeface="黑体" panose="02010609060101010101" pitchFamily="49" charset="-122"/>
              </a:rPr>
              <a:t>则</a:t>
            </a:r>
            <a:endParaRPr lang="zh-CN" altLang="en-US" sz="2400" dirty="0"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59" name="矩形 58"/>
          <p:cNvSpPr>
            <a:spLocks noChangeArrowheads="1"/>
          </p:cNvSpPr>
          <p:nvPr/>
        </p:nvSpPr>
        <p:spPr bwMode="auto">
          <a:xfrm>
            <a:off x="6838898" y="2597667"/>
            <a:ext cx="134203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i="1" dirty="0" err="1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x</a:t>
            </a:r>
            <a:r>
              <a:rPr lang="en-US" altLang="zh-CN" sz="2400" dirty="0" err="1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+</a:t>
            </a:r>
            <a:r>
              <a:rPr lang="en-US" altLang="zh-CN" sz="2400" i="1" dirty="0" err="1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y</a:t>
            </a:r>
            <a:r>
              <a:rPr lang="en-US" altLang="zh-CN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=200</a:t>
            </a:r>
            <a:r>
              <a:rPr lang="en-US" altLang="zh-CN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.</a:t>
            </a:r>
            <a:endParaRPr lang="zh-CN" altLang="en-US" sz="2400" dirty="0">
              <a:solidFill>
                <a:srgbClr val="C00000"/>
              </a:solidFill>
              <a:latin typeface="Times New Roman" panose="02020603050405020304" charset="0"/>
            </a:endParaRPr>
          </a:p>
        </p:txBody>
      </p:sp>
      <p:sp>
        <p:nvSpPr>
          <p:cNvPr id="60" name="矩形 59"/>
          <p:cNvSpPr>
            <a:spLocks noChangeArrowheads="1"/>
          </p:cNvSpPr>
          <p:nvPr/>
        </p:nvSpPr>
        <p:spPr bwMode="auto">
          <a:xfrm>
            <a:off x="3196380" y="5243512"/>
            <a:ext cx="29368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charset="0"/>
                <a:ea typeface="黑体" panose="02010609060101010101" pitchFamily="49" charset="-122"/>
              </a:rPr>
              <a:t>单位面积产量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charset="0"/>
                <a:ea typeface="黑体" panose="02010609060101010101" pitchFamily="49" charset="-122"/>
                <a:sym typeface="Wingdings" panose="05000000000000000000" pitchFamily="2" charset="2"/>
              </a:rPr>
              <a:t>×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charset="0"/>
                <a:ea typeface="黑体" panose="02010609060101010101" pitchFamily="49" charset="-122"/>
                <a:sym typeface="Wingdings" panose="05000000000000000000" pitchFamily="2" charset="2"/>
              </a:rPr>
              <a:t>面积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62" name="内容占位符 2"/>
          <p:cNvSpPr txBox="1">
            <a:spLocks noChangeArrowheads="1"/>
          </p:cNvSpPr>
          <p:nvPr/>
        </p:nvSpPr>
        <p:spPr bwMode="auto">
          <a:xfrm>
            <a:off x="1887855" y="1181100"/>
            <a:ext cx="8757920" cy="607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+mn-ea"/>
                <a:ea typeface="+mn-ea"/>
                <a:cs typeface="+mn-ea"/>
              </a:rPr>
              <a:t>分析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+mn-ea"/>
                <a:ea typeface="+mn-ea"/>
                <a:cs typeface="+mn-ea"/>
                <a:sym typeface="Wingdings" panose="05000000000000000000" pitchFamily="2" charset="2"/>
              </a:rPr>
              <a:t>：</a:t>
            </a:r>
            <a:r>
              <a:rPr lang="zh-CN" altLang="en-US" sz="2800" b="1" dirty="0" smtClean="0">
                <a:latin typeface="+mn-ea"/>
                <a:ea typeface="+mn-ea"/>
                <a:cs typeface="+mn-ea"/>
                <a:sym typeface="Wingdings" panose="05000000000000000000" pitchFamily="2" charset="2"/>
              </a:rPr>
              <a:t>（</a:t>
            </a:r>
            <a:r>
              <a:rPr lang="en-US" altLang="zh-CN" sz="2800" b="1" dirty="0" smtClean="0">
                <a:latin typeface="+mn-ea"/>
                <a:ea typeface="+mn-ea"/>
                <a:cs typeface="+mn-ea"/>
                <a:sym typeface="Wingdings" panose="05000000000000000000" pitchFamily="2" charset="2"/>
              </a:rPr>
              <a:t>1</a:t>
            </a:r>
            <a:r>
              <a:rPr lang="zh-CN" altLang="en-US" sz="2800" b="1" dirty="0" smtClean="0">
                <a:latin typeface="+mn-ea"/>
                <a:ea typeface="+mn-ea"/>
                <a:cs typeface="+mn-ea"/>
                <a:sym typeface="Wingdings" panose="05000000000000000000" pitchFamily="2" charset="2"/>
              </a:rPr>
              <a:t>）</a:t>
            </a:r>
            <a:r>
              <a:rPr lang="zh-CN" altLang="en-US" sz="2800" b="1" dirty="0" smtClean="0">
                <a:latin typeface="+mn-ea"/>
                <a:ea typeface="+mn-ea"/>
                <a:cs typeface="+mn-ea"/>
              </a:rPr>
              <a:t>竖着分割，</a:t>
            </a:r>
            <a:r>
              <a:rPr lang="zh-CN" altLang="en-US" sz="2800" b="1" dirty="0">
                <a:latin typeface="+mn-ea"/>
                <a:ea typeface="+mn-ea"/>
                <a:cs typeface="+mn-ea"/>
              </a:rPr>
              <a:t>把长分成两段，则宽</a:t>
            </a:r>
            <a:r>
              <a:rPr lang="zh-CN" altLang="en-US" sz="2800" b="1" dirty="0" smtClean="0">
                <a:latin typeface="+mn-ea"/>
                <a:ea typeface="+mn-ea"/>
                <a:cs typeface="+mn-ea"/>
              </a:rPr>
              <a:t>不变</a:t>
            </a:r>
            <a:r>
              <a:rPr lang="en-US" altLang="zh-CN" sz="2800" b="1" dirty="0" smtClean="0">
                <a:latin typeface="+mn-ea"/>
                <a:ea typeface="+mn-ea"/>
                <a:cs typeface="+mn-ea"/>
              </a:rPr>
              <a:t>.</a:t>
            </a:r>
            <a:endParaRPr lang="zh-CN" altLang="en-US" sz="2800" b="1" dirty="0">
              <a:latin typeface="+mn-ea"/>
              <a:ea typeface="+mn-ea"/>
              <a:cs typeface="+mn-e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25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25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25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750"/>
                            </p:stCondLst>
                            <p:childTnLst>
                              <p:par>
                                <p:cTn id="1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50"/>
                            </p:stCondLst>
                            <p:childTnLst>
                              <p:par>
                                <p:cTn id="2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250"/>
                            </p:stCondLst>
                            <p:childTnLst>
                              <p:par>
                                <p:cTn id="3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750"/>
                            </p:stCondLst>
                            <p:childTnLst>
                              <p:par>
                                <p:cTn id="3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250"/>
                            </p:stCondLst>
                            <p:childTnLst>
                              <p:par>
                                <p:cTn id="3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750"/>
                            </p:stCondLst>
                            <p:childTnLst>
                              <p:par>
                                <p:cTn id="4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5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7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22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2" tmFilter="0, 0; 0.125,0.2665; 0.25,0.4; 0.375,0.465; 0.5,0.5;  0.625,0.535; 0.75,0.6; 0.875,0.7335; 1,1">
                                          <p:stCondLst>
                                            <p:cond delay="8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" tmFilter="0, 0; 0.125,0.2665; 0.25,0.4; 0.375,0.465; 0.5,0.5;  0.625,0.535; 0.75,0.6; 0.875,0.7335; 1,1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6" dur="1">
                                          <p:stCondLst>
                                            <p:cond delay="8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7" dur="1" decel="50000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1">
                                          <p:stCondLst>
                                            <p:cond delay="161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9" dur="1" decel="50000">
                                          <p:stCondLst>
                                            <p:cond delay="16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1" dur="1" decel="50000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3" dur="1" decel="50000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6" dur="250" fill="hold"/>
                                        <p:tgtEl>
                                          <p:spTgt spid="3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"/>
                            </p:stCondLst>
                            <p:childTnLst>
                              <p:par>
                                <p:cTn id="1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 bldLvl="0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 bldLvl="0" animBg="1"/>
      <p:bldP spid="34" grpId="0" bldLvl="0" animBg="1"/>
      <p:bldP spid="35" grpId="0"/>
      <p:bldP spid="36" grpId="0"/>
      <p:bldP spid="36" grpId="1"/>
      <p:bldP spid="43" grpId="0"/>
      <p:bldP spid="44" grpId="0"/>
      <p:bldP spid="58" grpId="0"/>
      <p:bldP spid="59" grpId="0"/>
      <p:bldP spid="6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6" name="内容占位符 2"/>
          <p:cNvSpPr txBox="1">
            <a:spLocks noChangeArrowheads="1"/>
          </p:cNvSpPr>
          <p:nvPr/>
        </p:nvSpPr>
        <p:spPr bwMode="auto">
          <a:xfrm>
            <a:off x="2141538" y="923608"/>
            <a:ext cx="685146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accent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分析</a:t>
            </a:r>
            <a:r>
              <a:rPr lang="zh-CN" altLang="en-US" sz="2400" dirty="0">
                <a:solidFill>
                  <a:schemeClr val="accent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：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400" dirty="0" smtClean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）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横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着画，把宽分成两段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，长不变</a:t>
            </a:r>
            <a:r>
              <a:rPr lang="en-US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854869" y="3055621"/>
            <a:ext cx="3251200" cy="16033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 sz="2400" dirty="0"/>
          </a:p>
        </p:txBody>
      </p:sp>
      <p:sp>
        <p:nvSpPr>
          <p:cNvPr id="8" name="内容占位符 2"/>
          <p:cNvSpPr txBox="1">
            <a:spLocks noChangeArrowheads="1"/>
          </p:cNvSpPr>
          <p:nvPr/>
        </p:nvSpPr>
        <p:spPr bwMode="auto">
          <a:xfrm>
            <a:off x="627856" y="4752658"/>
            <a:ext cx="5334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b="1" i="1">
                <a:latin typeface="Times New Roman" panose="02020603050405020304" charset="0"/>
                <a:ea typeface="黑体" panose="02010609060101010101" pitchFamily="49" charset="-122"/>
              </a:rPr>
              <a:t>A</a:t>
            </a:r>
          </a:p>
        </p:txBody>
      </p:sp>
      <p:sp>
        <p:nvSpPr>
          <p:cNvPr id="9" name="内容占位符 2"/>
          <p:cNvSpPr txBox="1">
            <a:spLocks noChangeArrowheads="1"/>
          </p:cNvSpPr>
          <p:nvPr/>
        </p:nvSpPr>
        <p:spPr bwMode="auto">
          <a:xfrm>
            <a:off x="627856" y="2490471"/>
            <a:ext cx="5334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b="1" i="1">
                <a:latin typeface="Times New Roman" panose="02020603050405020304" charset="0"/>
                <a:ea typeface="黑体" panose="02010609060101010101" pitchFamily="49" charset="-122"/>
              </a:rPr>
              <a:t>D</a:t>
            </a:r>
          </a:p>
        </p:txBody>
      </p:sp>
      <p:sp>
        <p:nvSpPr>
          <p:cNvPr id="10" name="内容占位符 2"/>
          <p:cNvSpPr txBox="1">
            <a:spLocks noChangeArrowheads="1"/>
          </p:cNvSpPr>
          <p:nvPr/>
        </p:nvSpPr>
        <p:spPr bwMode="auto">
          <a:xfrm>
            <a:off x="3763169" y="2490471"/>
            <a:ext cx="531812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b="1" i="1">
                <a:latin typeface="Times New Roman" panose="02020603050405020304" charset="0"/>
                <a:ea typeface="黑体" panose="02010609060101010101" pitchFamily="49" charset="-122"/>
              </a:rPr>
              <a:t>C</a:t>
            </a:r>
          </a:p>
        </p:txBody>
      </p:sp>
      <p:sp>
        <p:nvSpPr>
          <p:cNvPr id="11" name="内容占位符 2"/>
          <p:cNvSpPr txBox="1">
            <a:spLocks noChangeArrowheads="1"/>
          </p:cNvSpPr>
          <p:nvPr/>
        </p:nvSpPr>
        <p:spPr bwMode="auto">
          <a:xfrm>
            <a:off x="3763169" y="4752658"/>
            <a:ext cx="531812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b="1" i="1">
                <a:latin typeface="Times New Roman" panose="02020603050405020304" charset="0"/>
                <a:ea typeface="黑体" panose="02010609060101010101" pitchFamily="49" charset="-122"/>
              </a:rPr>
              <a:t>B</a:t>
            </a:r>
          </a:p>
        </p:txBody>
      </p:sp>
      <p:sp>
        <p:nvSpPr>
          <p:cNvPr id="12" name="内容占位符 2"/>
          <p:cNvSpPr txBox="1">
            <a:spLocks noChangeArrowheads="1"/>
          </p:cNvSpPr>
          <p:nvPr/>
        </p:nvSpPr>
        <p:spPr bwMode="auto">
          <a:xfrm>
            <a:off x="261144" y="3773171"/>
            <a:ext cx="5334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b="1" i="1">
                <a:latin typeface="Times New Roman" panose="02020603050405020304" charset="0"/>
                <a:ea typeface="黑体" panose="02010609060101010101" pitchFamily="49" charset="-122"/>
              </a:rPr>
              <a:t>E</a:t>
            </a:r>
          </a:p>
        </p:txBody>
      </p:sp>
      <p:cxnSp>
        <p:nvCxnSpPr>
          <p:cNvPr id="13" name="直接连接符 12"/>
          <p:cNvCxnSpPr/>
          <p:nvPr/>
        </p:nvCxnSpPr>
        <p:spPr bwMode="auto">
          <a:xfrm>
            <a:off x="854869" y="4074796"/>
            <a:ext cx="3251200" cy="0"/>
          </a:xfrm>
          <a:prstGeom prst="line">
            <a:avLst/>
          </a:prstGeom>
          <a:ln w="2540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内容占位符 2"/>
          <p:cNvSpPr txBox="1">
            <a:spLocks noChangeArrowheads="1"/>
          </p:cNvSpPr>
          <p:nvPr/>
        </p:nvSpPr>
        <p:spPr bwMode="auto">
          <a:xfrm>
            <a:off x="516731" y="3204846"/>
            <a:ext cx="5334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x</a:t>
            </a:r>
            <a:endParaRPr lang="zh-CN" altLang="en-US" sz="2400" b="1" i="1">
              <a:solidFill>
                <a:srgbClr val="FF0000"/>
              </a:solidFill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15" name="内容占位符 2"/>
          <p:cNvSpPr txBox="1">
            <a:spLocks noChangeArrowheads="1"/>
          </p:cNvSpPr>
          <p:nvPr/>
        </p:nvSpPr>
        <p:spPr bwMode="auto">
          <a:xfrm>
            <a:off x="521494" y="4023996"/>
            <a:ext cx="5334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y</a:t>
            </a:r>
            <a:endParaRPr lang="zh-CN" altLang="en-US" sz="2400" b="1" i="1">
              <a:solidFill>
                <a:srgbClr val="FF0000"/>
              </a:solidFill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grpSp>
        <p:nvGrpSpPr>
          <p:cNvPr id="17" name="组合 8"/>
          <p:cNvGrpSpPr/>
          <p:nvPr/>
        </p:nvGrpSpPr>
        <p:grpSpPr bwMode="auto">
          <a:xfrm>
            <a:off x="589756" y="3055621"/>
            <a:ext cx="265113" cy="1600200"/>
            <a:chOff x="457200" y="1433513"/>
            <a:chExt cx="265113" cy="1600200"/>
          </a:xfrm>
        </p:grpSpPr>
        <p:cxnSp>
          <p:nvCxnSpPr>
            <p:cNvPr id="18" name="直接连接符 17"/>
            <p:cNvCxnSpPr/>
            <p:nvPr/>
          </p:nvCxnSpPr>
          <p:spPr>
            <a:xfrm rot="5400000">
              <a:off x="589757" y="1300956"/>
              <a:ext cx="0" cy="265113"/>
            </a:xfrm>
            <a:prstGeom prst="line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箭头连接符 18"/>
            <p:cNvCxnSpPr/>
            <p:nvPr/>
          </p:nvCxnSpPr>
          <p:spPr>
            <a:xfrm flipV="1">
              <a:off x="577850" y="1457325"/>
              <a:ext cx="0" cy="273050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rot="5400000">
              <a:off x="589757" y="2316956"/>
              <a:ext cx="0" cy="265113"/>
            </a:xfrm>
            <a:prstGeom prst="line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箭头连接符 20"/>
            <p:cNvCxnSpPr/>
            <p:nvPr/>
          </p:nvCxnSpPr>
          <p:spPr>
            <a:xfrm flipV="1">
              <a:off x="577850" y="2473325"/>
              <a:ext cx="0" cy="160338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rot="5400000">
              <a:off x="589757" y="2901156"/>
              <a:ext cx="0" cy="265113"/>
            </a:xfrm>
            <a:prstGeom prst="line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箭头连接符 22"/>
            <p:cNvCxnSpPr/>
            <p:nvPr/>
          </p:nvCxnSpPr>
          <p:spPr>
            <a:xfrm>
              <a:off x="577850" y="2854325"/>
              <a:ext cx="0" cy="160338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箭头连接符 23"/>
            <p:cNvCxnSpPr/>
            <p:nvPr/>
          </p:nvCxnSpPr>
          <p:spPr>
            <a:xfrm>
              <a:off x="577850" y="2141538"/>
              <a:ext cx="0" cy="273050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内容占位符 2"/>
          <p:cNvSpPr txBox="1">
            <a:spLocks noChangeArrowheads="1"/>
          </p:cNvSpPr>
          <p:nvPr/>
        </p:nvSpPr>
        <p:spPr bwMode="auto">
          <a:xfrm>
            <a:off x="4165592" y="3807030"/>
            <a:ext cx="5334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b="1" i="1" dirty="0">
                <a:latin typeface="Times New Roman" panose="02020603050405020304" charset="0"/>
                <a:ea typeface="黑体" panose="02010609060101010101" pitchFamily="49" charset="-122"/>
              </a:rPr>
              <a:t>F</a:t>
            </a:r>
          </a:p>
        </p:txBody>
      </p:sp>
      <p:sp>
        <p:nvSpPr>
          <p:cNvPr id="26" name="内容占位符 2"/>
          <p:cNvSpPr txBox="1">
            <a:spLocks noChangeArrowheads="1"/>
          </p:cNvSpPr>
          <p:nvPr/>
        </p:nvSpPr>
        <p:spPr bwMode="auto">
          <a:xfrm>
            <a:off x="5567268" y="2493123"/>
            <a:ext cx="21717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400" dirty="0" smtClean="0">
                <a:latin typeface="Times New Roman" panose="02020603050405020304" charset="0"/>
                <a:ea typeface="黑体" panose="02010609060101010101" pitchFamily="49" charset="-122"/>
              </a:rPr>
              <a:t>则   </a:t>
            </a:r>
            <a:r>
              <a:rPr lang="en-US" altLang="zh-CN" sz="2400" i="1" dirty="0" err="1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x</a:t>
            </a:r>
            <a:r>
              <a:rPr lang="en-US" altLang="zh-CN" sz="2400" dirty="0" err="1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+</a:t>
            </a:r>
            <a:r>
              <a:rPr lang="en-US" altLang="zh-CN" sz="2400" i="1" dirty="0" err="1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y</a:t>
            </a:r>
            <a:r>
              <a:rPr lang="en-US" altLang="zh-CN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=100</a:t>
            </a:r>
            <a:endParaRPr lang="zh-CN" altLang="en-US" sz="2400" dirty="0">
              <a:solidFill>
                <a:srgbClr val="C00000"/>
              </a:solidFill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5345113" y="2089234"/>
            <a:ext cx="4572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设</a:t>
            </a:r>
            <a:r>
              <a:rPr lang="en-US" altLang="zh-CN" sz="2400" i="1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DE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＝</a:t>
            </a:r>
            <a:r>
              <a:rPr lang="en-US" altLang="zh-CN" sz="2400" i="1" dirty="0" err="1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x</a:t>
            </a:r>
            <a:r>
              <a:rPr lang="en-US" altLang="zh-CN" sz="2400" dirty="0" err="1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m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，</a:t>
            </a:r>
            <a:r>
              <a:rPr lang="en-US" altLang="zh-CN" sz="2400" i="1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AE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＝</a:t>
            </a:r>
            <a:r>
              <a:rPr lang="en-US" altLang="zh-CN" sz="2400" i="1" dirty="0" err="1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y</a:t>
            </a:r>
            <a:r>
              <a:rPr lang="en-US" altLang="zh-CN" sz="2400" dirty="0" err="1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m</a:t>
            </a:r>
            <a:r>
              <a:rPr lang="en-US" altLang="zh-CN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.  </a:t>
            </a:r>
          </a:p>
        </p:txBody>
      </p:sp>
      <p:grpSp>
        <p:nvGrpSpPr>
          <p:cNvPr id="45" name="组合 112"/>
          <p:cNvGrpSpPr/>
          <p:nvPr/>
        </p:nvGrpSpPr>
        <p:grpSpPr bwMode="auto">
          <a:xfrm>
            <a:off x="902494" y="2685040"/>
            <a:ext cx="3176587" cy="461665"/>
            <a:chOff x="1017196" y="1160252"/>
            <a:chExt cx="3176903" cy="460973"/>
          </a:xfrm>
        </p:grpSpPr>
        <p:cxnSp>
          <p:nvCxnSpPr>
            <p:cNvPr id="46" name="直接箭头连接符 45"/>
            <p:cNvCxnSpPr/>
            <p:nvPr/>
          </p:nvCxnSpPr>
          <p:spPr>
            <a:xfrm>
              <a:off x="3033522" y="1398712"/>
              <a:ext cx="1160577" cy="11096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箭头连接符 46"/>
            <p:cNvCxnSpPr/>
            <p:nvPr/>
          </p:nvCxnSpPr>
          <p:spPr>
            <a:xfrm rot="10800000">
              <a:off x="1017196" y="1395542"/>
              <a:ext cx="1187568" cy="14267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矩形 89"/>
            <p:cNvSpPr>
              <a:spLocks noChangeArrowheads="1"/>
            </p:cNvSpPr>
            <p:nvPr/>
          </p:nvSpPr>
          <p:spPr bwMode="auto">
            <a:xfrm>
              <a:off x="2108608" y="1160252"/>
              <a:ext cx="973440" cy="460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solidFill>
                    <a:srgbClr val="FF0000"/>
                  </a:solidFill>
                </a:rPr>
                <a:t>200m</a:t>
              </a:r>
              <a:endParaRPr lang="zh-CN" altLang="en-US" sz="2400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49" name="直接连接符 48"/>
          <p:cNvCxnSpPr/>
          <p:nvPr/>
        </p:nvCxnSpPr>
        <p:spPr bwMode="auto">
          <a:xfrm>
            <a:off x="864394" y="2819083"/>
            <a:ext cx="0" cy="26670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 bwMode="auto">
          <a:xfrm>
            <a:off x="4101306" y="2830196"/>
            <a:ext cx="0" cy="26670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组合 113"/>
          <p:cNvGrpSpPr/>
          <p:nvPr/>
        </p:nvGrpSpPr>
        <p:grpSpPr bwMode="auto">
          <a:xfrm>
            <a:off x="3961963" y="3049271"/>
            <a:ext cx="993760" cy="1611312"/>
            <a:chOff x="493802" y="1955075"/>
            <a:chExt cx="994498" cy="1610733"/>
          </a:xfrm>
        </p:grpSpPr>
        <p:cxnSp>
          <p:nvCxnSpPr>
            <p:cNvPr id="52" name="直接连接符 51"/>
            <p:cNvCxnSpPr/>
            <p:nvPr/>
          </p:nvCxnSpPr>
          <p:spPr>
            <a:xfrm rot="10800000" flipV="1">
              <a:off x="647547" y="1969357"/>
              <a:ext cx="192230" cy="3174"/>
            </a:xfrm>
            <a:prstGeom prst="line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箭头连接符 52"/>
            <p:cNvCxnSpPr/>
            <p:nvPr/>
          </p:nvCxnSpPr>
          <p:spPr>
            <a:xfrm rot="16200000" flipV="1">
              <a:off x="474690" y="2228018"/>
              <a:ext cx="561773" cy="15887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箭头连接符 53"/>
            <p:cNvCxnSpPr/>
            <p:nvPr/>
          </p:nvCxnSpPr>
          <p:spPr>
            <a:xfrm rot="16200000" flipH="1">
              <a:off x="424705" y="3222232"/>
              <a:ext cx="666510" cy="11120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rot="10800000" flipV="1">
              <a:off x="660257" y="3562634"/>
              <a:ext cx="190642" cy="3174"/>
            </a:xfrm>
            <a:prstGeom prst="line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矩形 111"/>
            <p:cNvSpPr>
              <a:spLocks noChangeArrowheads="1"/>
            </p:cNvSpPr>
            <p:nvPr/>
          </p:nvSpPr>
          <p:spPr bwMode="auto">
            <a:xfrm>
              <a:off x="493802" y="2447965"/>
              <a:ext cx="994498" cy="461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pitchFamily="49" charset="-122"/>
                </a:rPr>
                <a:t>100</a:t>
              </a:r>
              <a:r>
                <a:rPr lang="en-US" altLang="zh-CN" sz="2400" dirty="0">
                  <a:solidFill>
                    <a:srgbClr val="FF0000"/>
                  </a:solidFill>
                </a:rPr>
                <a:t>m</a:t>
              </a:r>
              <a:endParaRPr lang="zh-CN" altLang="en-US" sz="2400" dirty="0"/>
            </a:p>
          </p:txBody>
        </p:sp>
      </p:grpSp>
      <p:sp>
        <p:nvSpPr>
          <p:cNvPr id="59" name="TextBox 36"/>
          <p:cNvSpPr txBox="1">
            <a:spLocks noChangeArrowheads="1"/>
          </p:cNvSpPr>
          <p:nvPr/>
        </p:nvSpPr>
        <p:spPr bwMode="auto">
          <a:xfrm>
            <a:off x="3469514" y="1611361"/>
            <a:ext cx="55234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charset="0"/>
                <a:ea typeface="黑体" panose="02010609060101010101" pitchFamily="49" charset="-122"/>
              </a:rPr>
              <a:t>等量关系</a:t>
            </a:r>
            <a:r>
              <a:rPr lang="zh-CN" altLang="en-US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charset="0"/>
                <a:ea typeface="黑体" panose="02010609060101010101" pitchFamily="49" charset="-122"/>
                <a:sym typeface="Wingdings" panose="05000000000000000000" pitchFamily="2" charset="2"/>
              </a:rPr>
              <a:t>：</a:t>
            </a:r>
            <a:r>
              <a:rPr lang="zh-CN" altLang="en-US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  <a:sym typeface="Wingdings" panose="05000000000000000000" pitchFamily="2" charset="2"/>
              </a:rPr>
              <a:t>）</a:t>
            </a:r>
            <a:r>
              <a:rPr lang="zh-CN" altLang="en-US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大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长方形</a:t>
            </a:r>
            <a:r>
              <a:rPr lang="zh-CN" altLang="en-US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的宽</a:t>
            </a:r>
            <a:r>
              <a:rPr lang="en-US" altLang="zh-CN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=100m</a:t>
            </a:r>
            <a:r>
              <a:rPr lang="zh-CN" altLang="en-US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；</a:t>
            </a:r>
            <a:endParaRPr lang="en-US" altLang="zh-CN" sz="2400" dirty="0">
              <a:solidFill>
                <a:srgbClr val="C00000"/>
              </a:solidFill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60" name="TextBox 37"/>
          <p:cNvSpPr txBox="1">
            <a:spLocks noChangeArrowheads="1"/>
          </p:cNvSpPr>
          <p:nvPr/>
        </p:nvSpPr>
        <p:spPr bwMode="auto">
          <a:xfrm>
            <a:off x="5025974" y="3266112"/>
            <a:ext cx="50784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（</a:t>
            </a:r>
            <a:r>
              <a:rPr lang="en-US" altLang="zh-CN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2</a:t>
            </a:r>
            <a:r>
              <a:rPr lang="zh-CN" altLang="en-US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）甲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、乙两种作物总产量比</a:t>
            </a:r>
            <a:r>
              <a:rPr lang="en-US" altLang="zh-CN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=</a:t>
            </a:r>
            <a:r>
              <a:rPr lang="en-US" altLang="zh-CN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3:4</a:t>
            </a:r>
            <a:r>
              <a:rPr lang="en-US" altLang="zh-CN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.</a:t>
            </a:r>
          </a:p>
        </p:txBody>
      </p:sp>
      <p:sp>
        <p:nvSpPr>
          <p:cNvPr id="61" name="TextBox 25"/>
          <p:cNvSpPr txBox="1">
            <a:spLocks noChangeArrowheads="1"/>
          </p:cNvSpPr>
          <p:nvPr/>
        </p:nvSpPr>
        <p:spPr bwMode="auto">
          <a:xfrm>
            <a:off x="7298429" y="3759931"/>
            <a:ext cx="29797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latin typeface="Times New Roman" panose="02020603050405020304" charset="0"/>
                <a:ea typeface="黑体" panose="02010609060101010101" pitchFamily="49" charset="-122"/>
              </a:rPr>
              <a:t>先求出两种作物的面积</a:t>
            </a:r>
          </a:p>
        </p:txBody>
      </p:sp>
      <p:sp>
        <p:nvSpPr>
          <p:cNvPr id="62" name="下箭头 61"/>
          <p:cNvSpPr/>
          <p:nvPr/>
        </p:nvSpPr>
        <p:spPr>
          <a:xfrm>
            <a:off x="7082529" y="3717068"/>
            <a:ext cx="269875" cy="430213"/>
          </a:xfrm>
          <a:prstGeom prst="downArrow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63" name="内容占位符 2"/>
          <p:cNvSpPr txBox="1">
            <a:spLocks noChangeArrowheads="1"/>
          </p:cNvSpPr>
          <p:nvPr/>
        </p:nvSpPr>
        <p:spPr bwMode="auto">
          <a:xfrm>
            <a:off x="5842692" y="4053618"/>
            <a:ext cx="2474118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i="1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S</a:t>
            </a:r>
            <a:r>
              <a:rPr lang="zh-CN" altLang="en-US" sz="2400" baseline="-250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长方形</a:t>
            </a:r>
            <a:r>
              <a:rPr lang="en-US" altLang="zh-CN" sz="2400" i="1" baseline="-250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CEFD</a:t>
            </a:r>
            <a:r>
              <a:rPr lang="en-US" altLang="zh-CN" sz="2400" i="1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=</a:t>
            </a:r>
            <a:r>
              <a:rPr lang="en-US" altLang="zh-CN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200</a:t>
            </a:r>
            <a:r>
              <a:rPr lang="en-US" altLang="zh-CN" sz="2400" i="1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x</a:t>
            </a:r>
            <a:r>
              <a:rPr lang="zh-CN" altLang="en-US" sz="2400" i="1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，</a:t>
            </a:r>
            <a:endParaRPr lang="zh-CN" altLang="en-US" sz="2400" dirty="0">
              <a:solidFill>
                <a:srgbClr val="C00000"/>
              </a:solidFill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64" name="内容占位符 2"/>
          <p:cNvSpPr txBox="1">
            <a:spLocks noChangeArrowheads="1"/>
          </p:cNvSpPr>
          <p:nvPr/>
        </p:nvSpPr>
        <p:spPr bwMode="auto">
          <a:xfrm>
            <a:off x="8214313" y="4056793"/>
            <a:ext cx="2681303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i="1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S</a:t>
            </a:r>
            <a:r>
              <a:rPr lang="zh-CN" altLang="en-US" sz="2400" baseline="-250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长方形</a:t>
            </a:r>
            <a:r>
              <a:rPr lang="en-US" altLang="zh-CN" sz="2400" i="1" baseline="-250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EABF</a:t>
            </a:r>
            <a:r>
              <a:rPr lang="en-US" altLang="zh-CN" sz="2400" i="1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=</a:t>
            </a:r>
            <a:r>
              <a:rPr lang="en-US" altLang="zh-CN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200</a:t>
            </a:r>
            <a:r>
              <a:rPr lang="en-US" altLang="zh-CN" sz="2400" i="1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y</a:t>
            </a:r>
            <a:endParaRPr lang="zh-CN" altLang="en-US" sz="2400" dirty="0">
              <a:solidFill>
                <a:srgbClr val="C00000"/>
              </a:solidFill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65" name="TextBox 32"/>
          <p:cNvSpPr txBox="1">
            <a:spLocks noChangeArrowheads="1"/>
          </p:cNvSpPr>
          <p:nvPr/>
        </p:nvSpPr>
        <p:spPr bwMode="auto">
          <a:xfrm>
            <a:off x="7307954" y="4609243"/>
            <a:ext cx="2873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latin typeface="Times New Roman" panose="02020603050405020304" charset="0"/>
                <a:ea typeface="黑体" panose="02010609060101010101" pitchFamily="49" charset="-122"/>
              </a:rPr>
              <a:t>再写出两种作物的总产量</a:t>
            </a:r>
          </a:p>
        </p:txBody>
      </p:sp>
      <p:sp>
        <p:nvSpPr>
          <p:cNvPr id="66" name="TextBox 33"/>
          <p:cNvSpPr txBox="1">
            <a:spLocks noChangeArrowheads="1"/>
          </p:cNvSpPr>
          <p:nvPr/>
        </p:nvSpPr>
        <p:spPr bwMode="auto">
          <a:xfrm>
            <a:off x="5866504" y="4974368"/>
            <a:ext cx="16795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latin typeface="Times New Roman" panose="02020603050405020304" charset="0"/>
                <a:ea typeface="黑体" panose="02010609060101010101" pitchFamily="49" charset="-122"/>
              </a:rPr>
              <a:t>甲</a:t>
            </a:r>
            <a:r>
              <a:rPr lang="zh-CN" altLang="en-US" dirty="0" smtClean="0">
                <a:latin typeface="Times New Roman" panose="02020603050405020304" charset="0"/>
                <a:ea typeface="黑体" panose="02010609060101010101" pitchFamily="49" charset="-122"/>
              </a:rPr>
              <a:t>：</a:t>
            </a:r>
            <a:r>
              <a:rPr lang="en-US" altLang="zh-CN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200</a:t>
            </a:r>
            <a:r>
              <a:rPr lang="en-US" altLang="zh-CN" i="1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x</a:t>
            </a:r>
            <a:r>
              <a:rPr lang="en-US" altLang="zh-CN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  <a:sym typeface="Wingdings" panose="05000000000000000000" pitchFamily="2" charset="2"/>
              </a:rPr>
              <a:t>×1</a:t>
            </a:r>
            <a:r>
              <a:rPr lang="zh-CN" altLang="en-US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  <a:sym typeface="Wingdings" panose="05000000000000000000" pitchFamily="2" charset="2"/>
              </a:rPr>
              <a:t>，</a:t>
            </a:r>
            <a:endParaRPr lang="zh-CN" altLang="en-US" dirty="0">
              <a:solidFill>
                <a:srgbClr val="C00000"/>
              </a:solidFill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67" name="TextBox 34"/>
          <p:cNvSpPr txBox="1">
            <a:spLocks noChangeArrowheads="1"/>
          </p:cNvSpPr>
          <p:nvPr/>
        </p:nvSpPr>
        <p:spPr bwMode="auto">
          <a:xfrm>
            <a:off x="7741342" y="5009293"/>
            <a:ext cx="16779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latin typeface="Times New Roman" panose="02020603050405020304" charset="0"/>
                <a:ea typeface="黑体" panose="02010609060101010101" pitchFamily="49" charset="-122"/>
              </a:rPr>
              <a:t>乙</a:t>
            </a:r>
            <a:r>
              <a:rPr lang="zh-CN" altLang="en-US" dirty="0" smtClean="0">
                <a:latin typeface="Times New Roman" panose="02020603050405020304" charset="0"/>
                <a:ea typeface="黑体" panose="02010609060101010101" pitchFamily="49" charset="-122"/>
              </a:rPr>
              <a:t>：</a:t>
            </a:r>
            <a:r>
              <a:rPr lang="en-US" altLang="zh-CN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200</a:t>
            </a:r>
            <a:r>
              <a:rPr lang="en-US" altLang="zh-CN" i="1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y</a:t>
            </a:r>
            <a:r>
              <a:rPr lang="en-US" altLang="zh-CN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  <a:sym typeface="Wingdings" panose="05000000000000000000" pitchFamily="2" charset="2"/>
              </a:rPr>
              <a:t>×2</a:t>
            </a:r>
            <a:endParaRPr lang="zh-CN" altLang="en-US" dirty="0">
              <a:solidFill>
                <a:srgbClr val="C00000"/>
              </a:solidFill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68" name="矩形 67"/>
          <p:cNvSpPr>
            <a:spLocks noChangeArrowheads="1"/>
          </p:cNvSpPr>
          <p:nvPr/>
        </p:nvSpPr>
        <p:spPr bwMode="auto">
          <a:xfrm>
            <a:off x="7341292" y="5371243"/>
            <a:ext cx="8771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dirty="0" smtClean="0">
                <a:latin typeface="Times New Roman" panose="02020603050405020304" charset="0"/>
                <a:ea typeface="黑体" panose="02010609060101010101" pitchFamily="49" charset="-122"/>
              </a:rPr>
              <a:t>列方程</a:t>
            </a:r>
            <a:endParaRPr lang="zh-CN" altLang="en-US" dirty="0"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69" name="矩形 39"/>
          <p:cNvSpPr>
            <a:spLocks noChangeArrowheads="1"/>
          </p:cNvSpPr>
          <p:nvPr/>
        </p:nvSpPr>
        <p:spPr bwMode="auto">
          <a:xfrm>
            <a:off x="6534842" y="5709381"/>
            <a:ext cx="2031325" cy="49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200</a:t>
            </a:r>
            <a:r>
              <a:rPr lang="en-US" altLang="zh-CN" sz="2400" i="1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x</a:t>
            </a:r>
            <a:r>
              <a:rPr lang="en-US" altLang="zh-CN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:400</a:t>
            </a:r>
            <a:r>
              <a:rPr lang="en-US" altLang="zh-CN" sz="2400" i="1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y</a:t>
            </a:r>
            <a:r>
              <a:rPr lang="en-US" altLang="zh-CN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=3:4</a:t>
            </a:r>
            <a:endParaRPr lang="zh-CN" altLang="en-US" sz="2400" dirty="0">
              <a:solidFill>
                <a:srgbClr val="C00000"/>
              </a:solidFill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70" name="下箭头 69"/>
          <p:cNvSpPr/>
          <p:nvPr/>
        </p:nvSpPr>
        <p:spPr>
          <a:xfrm>
            <a:off x="7106342" y="4513993"/>
            <a:ext cx="268287" cy="430213"/>
          </a:xfrm>
          <a:prstGeom prst="downArrow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71" name="下箭头 70"/>
          <p:cNvSpPr/>
          <p:nvPr/>
        </p:nvSpPr>
        <p:spPr>
          <a:xfrm>
            <a:off x="7130154" y="5355368"/>
            <a:ext cx="268288" cy="430213"/>
          </a:xfrm>
          <a:prstGeom prst="downArrow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25" grpId="0"/>
      <p:bldP spid="26" grpId="0"/>
      <p:bldP spid="27" grpId="0"/>
      <p:bldP spid="59" grpId="0"/>
      <p:bldP spid="60" grpId="0"/>
      <p:bldP spid="61" grpId="0"/>
      <p:bldP spid="62" grpId="0" bldLvl="0" animBg="1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 bldLvl="0" animBg="1"/>
      <p:bldP spid="71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6" name="内容占位符 2"/>
          <p:cNvSpPr txBox="1">
            <a:spLocks noChangeArrowheads="1"/>
          </p:cNvSpPr>
          <p:nvPr/>
        </p:nvSpPr>
        <p:spPr bwMode="auto">
          <a:xfrm>
            <a:off x="3157814" y="722929"/>
            <a:ext cx="6850252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charset="0"/>
                <a:ea typeface="黑体" panose="02010609060101010101" pitchFamily="49" charset="-122"/>
              </a:rPr>
              <a:t>解</a:t>
            </a:r>
            <a:r>
              <a:rPr lang="zh-CN" altLang="en-US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charset="0"/>
                <a:ea typeface="黑体" panose="02010609060101010101" pitchFamily="49" charset="-122"/>
                <a:sym typeface="Wingdings" panose="05000000000000000000" pitchFamily="2" charset="2"/>
              </a:rPr>
              <a:t>：</a:t>
            </a:r>
            <a:r>
              <a:rPr lang="zh-CN" altLang="en-US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  <a:sym typeface="Wingdings" panose="05000000000000000000" pitchFamily="2" charset="2"/>
              </a:rPr>
              <a:t>）</a:t>
            </a:r>
            <a:r>
              <a:rPr lang="zh-CN" altLang="en-US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竖着分割，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把长分成两段，则宽</a:t>
            </a:r>
            <a:r>
              <a:rPr lang="zh-CN" altLang="en-US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不变</a:t>
            </a:r>
            <a:r>
              <a:rPr lang="en-US" altLang="zh-CN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.</a:t>
            </a:r>
            <a:endParaRPr lang="zh-CN" altLang="en-US" sz="2400" dirty="0">
              <a:solidFill>
                <a:srgbClr val="C00000"/>
              </a:solidFill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7" name="内容占位符 2"/>
          <p:cNvSpPr txBox="1">
            <a:spLocks noChangeArrowheads="1"/>
          </p:cNvSpPr>
          <p:nvPr/>
        </p:nvSpPr>
        <p:spPr bwMode="auto">
          <a:xfrm>
            <a:off x="1371877" y="3840779"/>
            <a:ext cx="5334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i="1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A</a:t>
            </a:r>
          </a:p>
        </p:txBody>
      </p:sp>
      <p:sp>
        <p:nvSpPr>
          <p:cNvPr id="8" name="内容占位符 2"/>
          <p:cNvSpPr txBox="1">
            <a:spLocks noChangeArrowheads="1"/>
          </p:cNvSpPr>
          <p:nvPr/>
        </p:nvSpPr>
        <p:spPr bwMode="auto">
          <a:xfrm>
            <a:off x="1403627" y="1515092"/>
            <a:ext cx="5334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i="1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D</a:t>
            </a:r>
          </a:p>
        </p:txBody>
      </p:sp>
      <p:sp>
        <p:nvSpPr>
          <p:cNvPr id="9" name="内容占位符 2"/>
          <p:cNvSpPr txBox="1">
            <a:spLocks noChangeArrowheads="1"/>
          </p:cNvSpPr>
          <p:nvPr/>
        </p:nvSpPr>
        <p:spPr bwMode="auto">
          <a:xfrm>
            <a:off x="4581802" y="1557954"/>
            <a:ext cx="531812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i="1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C</a:t>
            </a:r>
          </a:p>
        </p:txBody>
      </p:sp>
      <p:sp>
        <p:nvSpPr>
          <p:cNvPr id="10" name="内容占位符 2"/>
          <p:cNvSpPr txBox="1">
            <a:spLocks noChangeArrowheads="1"/>
          </p:cNvSpPr>
          <p:nvPr/>
        </p:nvSpPr>
        <p:spPr bwMode="auto">
          <a:xfrm>
            <a:off x="3603902" y="1546842"/>
            <a:ext cx="5334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i="1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F</a:t>
            </a:r>
          </a:p>
        </p:txBody>
      </p:sp>
      <p:sp>
        <p:nvSpPr>
          <p:cNvPr id="11" name="内容占位符 2"/>
          <p:cNvSpPr txBox="1">
            <a:spLocks noChangeArrowheads="1"/>
          </p:cNvSpPr>
          <p:nvPr/>
        </p:nvSpPr>
        <p:spPr bwMode="auto">
          <a:xfrm>
            <a:off x="4721502" y="3874117"/>
            <a:ext cx="531812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i="1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B</a:t>
            </a:r>
          </a:p>
        </p:txBody>
      </p:sp>
      <p:sp>
        <p:nvSpPr>
          <p:cNvPr id="12" name="内容占位符 2"/>
          <p:cNvSpPr txBox="1">
            <a:spLocks noChangeArrowheads="1"/>
          </p:cNvSpPr>
          <p:nvPr/>
        </p:nvSpPr>
        <p:spPr bwMode="auto">
          <a:xfrm>
            <a:off x="3559452" y="3874117"/>
            <a:ext cx="5334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i="1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E</a:t>
            </a:r>
          </a:p>
        </p:txBody>
      </p:sp>
      <p:sp>
        <p:nvSpPr>
          <p:cNvPr id="13" name="TextBox 9"/>
          <p:cNvSpPr txBox="1">
            <a:spLocks noChangeArrowheads="1"/>
          </p:cNvSpPr>
          <p:nvPr/>
        </p:nvSpPr>
        <p:spPr bwMode="auto">
          <a:xfrm>
            <a:off x="5647014" y="2775567"/>
            <a:ext cx="37211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根据题意列方程组为</a:t>
            </a:r>
            <a:r>
              <a:rPr lang="en-US" altLang="zh-CN" sz="2400" i="1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     </a:t>
            </a:r>
          </a:p>
        </p:txBody>
      </p:sp>
      <p:sp>
        <p:nvSpPr>
          <p:cNvPr id="14" name="矩形 39"/>
          <p:cNvSpPr>
            <a:spLocks noChangeArrowheads="1"/>
          </p:cNvSpPr>
          <p:nvPr/>
        </p:nvSpPr>
        <p:spPr bwMode="auto">
          <a:xfrm>
            <a:off x="6010552" y="3789979"/>
            <a:ext cx="2339102" cy="493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100</a:t>
            </a:r>
            <a:r>
              <a:rPr lang="en-US" altLang="zh-CN" sz="2400" i="1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x</a:t>
            </a:r>
            <a:r>
              <a:rPr lang="en-US" altLang="zh-CN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:200</a:t>
            </a:r>
            <a:r>
              <a:rPr lang="en-US" altLang="zh-CN" sz="2400" i="1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y</a:t>
            </a:r>
            <a:r>
              <a:rPr lang="en-US" altLang="zh-CN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=3:4</a:t>
            </a:r>
            <a:r>
              <a:rPr lang="zh-CN" altLang="en-US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，</a:t>
            </a:r>
            <a:endParaRPr lang="zh-CN" altLang="en-US" sz="2400" dirty="0">
              <a:solidFill>
                <a:srgbClr val="C00000"/>
              </a:solidFill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15" name="内容占位符 2"/>
          <p:cNvSpPr txBox="1">
            <a:spLocks noChangeArrowheads="1"/>
          </p:cNvSpPr>
          <p:nvPr/>
        </p:nvSpPr>
        <p:spPr bwMode="auto">
          <a:xfrm>
            <a:off x="2525989" y="3618529"/>
            <a:ext cx="533400" cy="49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i="1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x</a:t>
            </a:r>
            <a:endParaRPr lang="zh-CN" altLang="en-US" sz="2400" i="1">
              <a:solidFill>
                <a:srgbClr val="C00000"/>
              </a:solidFill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17" name="内容占位符 2"/>
          <p:cNvSpPr txBox="1">
            <a:spLocks noChangeArrowheads="1"/>
          </p:cNvSpPr>
          <p:nvPr/>
        </p:nvSpPr>
        <p:spPr bwMode="auto">
          <a:xfrm>
            <a:off x="4189689" y="3599479"/>
            <a:ext cx="533400" cy="49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i="1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y</a:t>
            </a:r>
            <a:endParaRPr lang="zh-CN" altLang="en-US" sz="2400" i="1">
              <a:solidFill>
                <a:srgbClr val="C00000"/>
              </a:solidFill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grpSp>
        <p:nvGrpSpPr>
          <p:cNvPr id="18" name="组合 112"/>
          <p:cNvGrpSpPr/>
          <p:nvPr/>
        </p:nvGrpSpPr>
        <p:grpSpPr bwMode="auto">
          <a:xfrm>
            <a:off x="1678264" y="1892917"/>
            <a:ext cx="3176588" cy="461665"/>
            <a:chOff x="1017196" y="1203743"/>
            <a:chExt cx="3176903" cy="460972"/>
          </a:xfrm>
        </p:grpSpPr>
        <p:cxnSp>
          <p:nvCxnSpPr>
            <p:cNvPr id="19" name="直接箭头连接符 18"/>
            <p:cNvCxnSpPr/>
            <p:nvPr/>
          </p:nvCxnSpPr>
          <p:spPr>
            <a:xfrm>
              <a:off x="3033521" y="1398712"/>
              <a:ext cx="1160578" cy="11096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箭头连接符 19"/>
            <p:cNvCxnSpPr/>
            <p:nvPr/>
          </p:nvCxnSpPr>
          <p:spPr>
            <a:xfrm rot="10800000">
              <a:off x="1017196" y="1395542"/>
              <a:ext cx="1187568" cy="14267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矩形 89"/>
            <p:cNvSpPr>
              <a:spLocks noChangeArrowheads="1"/>
            </p:cNvSpPr>
            <p:nvPr/>
          </p:nvSpPr>
          <p:spPr bwMode="auto">
            <a:xfrm>
              <a:off x="2269858" y="1203743"/>
              <a:ext cx="973440" cy="4609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>
                  <a:solidFill>
                    <a:srgbClr val="C00000"/>
                  </a:solidFill>
                </a:rPr>
                <a:t>200m</a:t>
              </a:r>
              <a:endParaRPr lang="zh-CN" altLang="en-US" sz="2400">
                <a:solidFill>
                  <a:srgbClr val="C00000"/>
                </a:solidFill>
              </a:endParaRPr>
            </a:p>
          </p:txBody>
        </p:sp>
      </p:grpSp>
      <p:sp>
        <p:nvSpPr>
          <p:cNvPr id="22" name="矩形 21"/>
          <p:cNvSpPr/>
          <p:nvPr/>
        </p:nvSpPr>
        <p:spPr bwMode="auto">
          <a:xfrm>
            <a:off x="1641752" y="2219942"/>
            <a:ext cx="3251200" cy="16033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cxnSp>
        <p:nvCxnSpPr>
          <p:cNvPr id="23" name="直接连接符 22"/>
          <p:cNvCxnSpPr/>
          <p:nvPr/>
        </p:nvCxnSpPr>
        <p:spPr bwMode="auto">
          <a:xfrm>
            <a:off x="3795989" y="2229467"/>
            <a:ext cx="0" cy="1604962"/>
          </a:xfrm>
          <a:prstGeom prst="line">
            <a:avLst/>
          </a:prstGeom>
          <a:ln w="2540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 bwMode="auto">
          <a:xfrm>
            <a:off x="1638577" y="3789979"/>
            <a:ext cx="0" cy="26670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 bwMode="auto">
          <a:xfrm>
            <a:off x="3799164" y="3789979"/>
            <a:ext cx="0" cy="26670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 bwMode="auto">
          <a:xfrm>
            <a:off x="4889777" y="3789979"/>
            <a:ext cx="0" cy="26670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/>
          <p:nvPr/>
        </p:nvCxnSpPr>
        <p:spPr bwMode="auto">
          <a:xfrm>
            <a:off x="3043514" y="3958254"/>
            <a:ext cx="712788" cy="0"/>
          </a:xfrm>
          <a:prstGeom prst="straightConnector1">
            <a:avLst/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/>
          <p:nvPr/>
        </p:nvCxnSpPr>
        <p:spPr bwMode="auto">
          <a:xfrm flipH="1">
            <a:off x="1676677" y="3923329"/>
            <a:ext cx="744537" cy="0"/>
          </a:xfrm>
          <a:prstGeom prst="straightConnector1">
            <a:avLst/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/>
          <p:nvPr/>
        </p:nvCxnSpPr>
        <p:spPr bwMode="auto">
          <a:xfrm flipH="1">
            <a:off x="3792814" y="3958254"/>
            <a:ext cx="404813" cy="0"/>
          </a:xfrm>
          <a:prstGeom prst="straightConnector1">
            <a:avLst/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 bwMode="auto">
          <a:xfrm>
            <a:off x="4561164" y="3947142"/>
            <a:ext cx="327025" cy="0"/>
          </a:xfrm>
          <a:prstGeom prst="straightConnector1">
            <a:avLst/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 bwMode="auto">
          <a:xfrm>
            <a:off x="1651277" y="1940542"/>
            <a:ext cx="0" cy="26670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 bwMode="auto">
          <a:xfrm>
            <a:off x="4888189" y="1951654"/>
            <a:ext cx="0" cy="26670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组合 113"/>
          <p:cNvGrpSpPr/>
          <p:nvPr/>
        </p:nvGrpSpPr>
        <p:grpSpPr bwMode="auto">
          <a:xfrm>
            <a:off x="973414" y="2213592"/>
            <a:ext cx="752475" cy="1611312"/>
            <a:chOff x="301215" y="1955075"/>
            <a:chExt cx="753034" cy="1610733"/>
          </a:xfrm>
        </p:grpSpPr>
        <p:cxnSp>
          <p:nvCxnSpPr>
            <p:cNvPr id="34" name="直接连接符 33"/>
            <p:cNvCxnSpPr/>
            <p:nvPr/>
          </p:nvCxnSpPr>
          <p:spPr>
            <a:xfrm rot="10800000" flipV="1">
              <a:off x="647547" y="1969357"/>
              <a:ext cx="192231" cy="3174"/>
            </a:xfrm>
            <a:prstGeom prst="line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箭头连接符 34"/>
            <p:cNvCxnSpPr/>
            <p:nvPr/>
          </p:nvCxnSpPr>
          <p:spPr>
            <a:xfrm rot="16200000" flipV="1">
              <a:off x="474691" y="2228018"/>
              <a:ext cx="561773" cy="15887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箭头连接符 35"/>
            <p:cNvCxnSpPr/>
            <p:nvPr/>
          </p:nvCxnSpPr>
          <p:spPr>
            <a:xfrm rot="16200000" flipH="1">
              <a:off x="424706" y="3222231"/>
              <a:ext cx="666510" cy="11121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rot="10800000" flipV="1">
              <a:off x="660257" y="3562634"/>
              <a:ext cx="190642" cy="3174"/>
            </a:xfrm>
            <a:prstGeom prst="line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矩形 111"/>
            <p:cNvSpPr>
              <a:spLocks noChangeArrowheads="1"/>
            </p:cNvSpPr>
            <p:nvPr/>
          </p:nvSpPr>
          <p:spPr bwMode="auto">
            <a:xfrm>
              <a:off x="301215" y="2527956"/>
              <a:ext cx="753034" cy="8306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>
                  <a:solidFill>
                    <a:srgbClr val="C00000"/>
                  </a:solidFill>
                  <a:latin typeface="Times New Roman" panose="02020603050405020304" charset="0"/>
                  <a:ea typeface="黑体" panose="02010609060101010101" pitchFamily="49" charset="-122"/>
                </a:rPr>
                <a:t>100</a:t>
              </a:r>
              <a:r>
                <a:rPr lang="en-US" altLang="zh-CN" sz="2400">
                  <a:solidFill>
                    <a:srgbClr val="C00000"/>
                  </a:solidFill>
                </a:rPr>
                <a:t>m</a:t>
              </a:r>
              <a:endParaRPr lang="zh-CN" altLang="en-US" sz="2400">
                <a:solidFill>
                  <a:srgbClr val="C00000"/>
                </a:solidFill>
              </a:endParaRPr>
            </a:p>
          </p:txBody>
        </p:sp>
      </p:grpSp>
      <p:sp>
        <p:nvSpPr>
          <p:cNvPr id="44" name="矩形 83"/>
          <p:cNvSpPr>
            <a:spLocks noChangeArrowheads="1"/>
          </p:cNvSpPr>
          <p:nvPr/>
        </p:nvSpPr>
        <p:spPr bwMode="auto">
          <a:xfrm>
            <a:off x="6010552" y="3267692"/>
            <a:ext cx="15728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i="1" dirty="0" err="1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x</a:t>
            </a:r>
            <a:r>
              <a:rPr lang="en-US" altLang="zh-CN" sz="2400" dirty="0" err="1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+</a:t>
            </a:r>
            <a:r>
              <a:rPr lang="en-US" altLang="zh-CN" sz="2400" i="1" dirty="0" err="1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y</a:t>
            </a:r>
            <a:r>
              <a:rPr lang="en-US" altLang="zh-CN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=200</a:t>
            </a:r>
            <a:r>
              <a:rPr lang="zh-CN" altLang="en-US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，</a:t>
            </a:r>
            <a:endParaRPr lang="zh-CN" altLang="en-US" sz="2400" dirty="0">
              <a:solidFill>
                <a:srgbClr val="C00000"/>
              </a:solidFill>
              <a:latin typeface="Times New Roman" panose="02020603050405020304" charset="0"/>
            </a:endParaRPr>
          </a:p>
        </p:txBody>
      </p:sp>
      <p:sp>
        <p:nvSpPr>
          <p:cNvPr id="45" name="AutoShape 7"/>
          <p:cNvSpPr/>
          <p:nvPr/>
        </p:nvSpPr>
        <p:spPr bwMode="auto">
          <a:xfrm>
            <a:off x="5747027" y="3434379"/>
            <a:ext cx="207962" cy="827088"/>
          </a:xfrm>
          <a:prstGeom prst="leftBrace">
            <a:avLst>
              <a:gd name="adj1" fmla="val 51630"/>
              <a:gd name="adj2" fmla="val 50000"/>
            </a:avLst>
          </a:prstGeom>
          <a:ln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 eaLnBrk="0" hangingPunct="0">
              <a:buFontTx/>
              <a:buNone/>
              <a:defRPr/>
            </a:pPr>
            <a:endParaRPr lang="zh-CN" altLang="en-US" sz="2400" dirty="0">
              <a:solidFill>
                <a:srgbClr val="C00000"/>
              </a:solidFill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46" name="AutoShape 7"/>
          <p:cNvSpPr/>
          <p:nvPr/>
        </p:nvSpPr>
        <p:spPr bwMode="auto">
          <a:xfrm>
            <a:off x="6202639" y="4696442"/>
            <a:ext cx="185738" cy="646112"/>
          </a:xfrm>
          <a:prstGeom prst="leftBrace">
            <a:avLst>
              <a:gd name="adj1" fmla="val 51630"/>
              <a:gd name="adj2" fmla="val 50000"/>
            </a:avLst>
          </a:prstGeom>
          <a:ln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 eaLnBrk="0" hangingPunct="0">
              <a:buFontTx/>
              <a:buNone/>
              <a:defRPr/>
            </a:pPr>
            <a:endParaRPr lang="zh-CN" altLang="en-US" sz="2400" dirty="0">
              <a:solidFill>
                <a:srgbClr val="C00000"/>
              </a:solidFill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47" name="TextBox 87"/>
          <p:cNvSpPr txBox="1">
            <a:spLocks noChangeArrowheads="1"/>
          </p:cNvSpPr>
          <p:nvPr/>
        </p:nvSpPr>
        <p:spPr bwMode="auto">
          <a:xfrm>
            <a:off x="5335864" y="4696442"/>
            <a:ext cx="1054100" cy="461665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解得</a:t>
            </a:r>
          </a:p>
        </p:txBody>
      </p:sp>
      <p:sp>
        <p:nvSpPr>
          <p:cNvPr id="48" name="矩形 88"/>
          <p:cNvSpPr>
            <a:spLocks noChangeArrowheads="1"/>
          </p:cNvSpPr>
          <p:nvPr/>
        </p:nvSpPr>
        <p:spPr bwMode="auto">
          <a:xfrm>
            <a:off x="6435092" y="4497694"/>
            <a:ext cx="1263487" cy="465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400" i="1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x</a:t>
            </a:r>
            <a:r>
              <a:rPr lang="en-US" altLang="zh-CN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=120</a:t>
            </a:r>
            <a:r>
              <a:rPr lang="zh-CN" altLang="en-US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，</a:t>
            </a:r>
            <a:endParaRPr lang="zh-CN" altLang="en-US" sz="2400" dirty="0">
              <a:solidFill>
                <a:srgbClr val="C00000"/>
              </a:solidFill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49" name="矩形 91"/>
          <p:cNvSpPr>
            <a:spLocks noChangeArrowheads="1"/>
          </p:cNvSpPr>
          <p:nvPr/>
        </p:nvSpPr>
        <p:spPr bwMode="auto">
          <a:xfrm>
            <a:off x="6473819" y="4963142"/>
            <a:ext cx="1109599" cy="465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400" i="1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y</a:t>
            </a:r>
            <a:r>
              <a:rPr lang="en-US" altLang="zh-CN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=80</a:t>
            </a:r>
            <a:r>
              <a:rPr lang="zh-CN" altLang="en-US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，</a:t>
            </a:r>
            <a:endParaRPr lang="zh-CN" altLang="en-US" sz="2400" dirty="0">
              <a:solidFill>
                <a:srgbClr val="C00000"/>
              </a:solidFill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50" name="矩形 98"/>
          <p:cNvSpPr>
            <a:spLocks noChangeArrowheads="1"/>
          </p:cNvSpPr>
          <p:nvPr/>
        </p:nvSpPr>
        <p:spPr bwMode="auto">
          <a:xfrm>
            <a:off x="1937027" y="2726057"/>
            <a:ext cx="14221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甲种作物</a:t>
            </a:r>
            <a:endParaRPr lang="zh-CN" altLang="en-US" sz="2400" dirty="0">
              <a:solidFill>
                <a:srgbClr val="C00000"/>
              </a:solidFill>
            </a:endParaRPr>
          </a:p>
        </p:txBody>
      </p:sp>
      <p:sp>
        <p:nvSpPr>
          <p:cNvPr id="51" name="矩形 99"/>
          <p:cNvSpPr>
            <a:spLocks noChangeArrowheads="1"/>
          </p:cNvSpPr>
          <p:nvPr/>
        </p:nvSpPr>
        <p:spPr bwMode="auto">
          <a:xfrm>
            <a:off x="3772177" y="2721592"/>
            <a:ext cx="14221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乙种作物</a:t>
            </a:r>
            <a:endParaRPr lang="zh-CN" altLang="en-US" sz="2400" dirty="0">
              <a:solidFill>
                <a:srgbClr val="C00000"/>
              </a:solidFill>
            </a:endParaRPr>
          </a:p>
        </p:txBody>
      </p:sp>
      <p:sp>
        <p:nvSpPr>
          <p:cNvPr id="52" name="矩形 51"/>
          <p:cNvSpPr>
            <a:spLocks noChangeArrowheads="1"/>
          </p:cNvSpPr>
          <p:nvPr/>
        </p:nvSpPr>
        <p:spPr bwMode="auto">
          <a:xfrm>
            <a:off x="4988202" y="1376979"/>
            <a:ext cx="8002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40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解：</a:t>
            </a:r>
          </a:p>
        </p:txBody>
      </p:sp>
      <p:sp>
        <p:nvSpPr>
          <p:cNvPr id="53" name="矩形 52"/>
          <p:cNvSpPr>
            <a:spLocks noChangeArrowheads="1"/>
          </p:cNvSpPr>
          <p:nvPr/>
        </p:nvSpPr>
        <p:spPr bwMode="auto">
          <a:xfrm>
            <a:off x="5613676" y="1384917"/>
            <a:ext cx="439439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过点</a:t>
            </a:r>
            <a:r>
              <a:rPr lang="en-US" altLang="zh-CN" sz="2400" i="1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E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作</a:t>
            </a:r>
            <a:r>
              <a:rPr lang="en-US" altLang="zh-CN" sz="2400" i="1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EF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⊥</a:t>
            </a:r>
            <a:r>
              <a:rPr lang="en-US" altLang="zh-CN" sz="2400" i="1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AB</a:t>
            </a:r>
            <a:r>
              <a:rPr lang="zh-CN" altLang="en-US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，交</a:t>
            </a:r>
            <a:r>
              <a:rPr lang="en-US" altLang="zh-CN" sz="2400" i="1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CD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于点</a:t>
            </a:r>
            <a:r>
              <a:rPr lang="en-US" altLang="zh-CN" sz="2400" i="1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F</a:t>
            </a:r>
            <a:r>
              <a:rPr lang="en-US" altLang="zh-CN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.</a:t>
            </a:r>
          </a:p>
        </p:txBody>
      </p:sp>
      <p:sp>
        <p:nvSpPr>
          <p:cNvPr id="54" name="矩形 53"/>
          <p:cNvSpPr>
            <a:spLocks noChangeArrowheads="1"/>
          </p:cNvSpPr>
          <p:nvPr/>
        </p:nvSpPr>
        <p:spPr bwMode="auto">
          <a:xfrm>
            <a:off x="5499377" y="2264392"/>
            <a:ext cx="307007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40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设</a:t>
            </a:r>
            <a:r>
              <a:rPr lang="en-US" altLang="zh-CN" sz="2400" i="1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AE</a:t>
            </a:r>
            <a:r>
              <a:rPr lang="zh-CN" altLang="en-US" sz="240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＝</a:t>
            </a:r>
            <a:r>
              <a:rPr lang="en-US" altLang="zh-CN" sz="2400" i="1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x</a:t>
            </a:r>
            <a:r>
              <a:rPr lang="en-US" altLang="zh-CN" sz="240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m</a:t>
            </a:r>
            <a:r>
              <a:rPr lang="zh-CN" altLang="en-US" sz="240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，</a:t>
            </a:r>
            <a:r>
              <a:rPr lang="en-US" altLang="zh-CN" sz="2400" i="1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BE</a:t>
            </a:r>
            <a:r>
              <a:rPr lang="zh-CN" altLang="en-US" sz="240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＝</a:t>
            </a:r>
            <a:r>
              <a:rPr lang="en-US" altLang="zh-CN" sz="2400" i="1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y</a:t>
            </a:r>
            <a:r>
              <a:rPr lang="en-US" altLang="zh-CN" sz="240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m.</a:t>
            </a:r>
            <a:r>
              <a:rPr lang="zh-CN" altLang="en-US" sz="240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 </a:t>
            </a:r>
          </a:p>
        </p:txBody>
      </p:sp>
      <p:sp>
        <p:nvSpPr>
          <p:cNvPr id="55" name="矩形 54"/>
          <p:cNvSpPr>
            <a:spLocks noChangeArrowheads="1"/>
          </p:cNvSpPr>
          <p:nvPr/>
        </p:nvSpPr>
        <p:spPr bwMode="auto">
          <a:xfrm>
            <a:off x="2643610" y="5695868"/>
            <a:ext cx="8060741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故将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这块土地分为长</a:t>
            </a:r>
            <a:r>
              <a:rPr lang="en-US" altLang="zh-CN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120m,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宽</a:t>
            </a:r>
            <a:r>
              <a:rPr lang="en-US" altLang="zh-CN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100m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和长</a:t>
            </a:r>
            <a:r>
              <a:rPr lang="en-US" altLang="zh-CN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100m,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宽</a:t>
            </a:r>
            <a:r>
              <a:rPr lang="en-US" altLang="zh-CN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80m</a:t>
            </a:r>
            <a:r>
              <a:rPr lang="zh-CN" altLang="en-US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的两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个小长方形分别种植甲、乙两种作物</a:t>
            </a:r>
            <a:r>
              <a:rPr lang="en-US" altLang="zh-CN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.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4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"/>
                            </p:stCondLst>
                            <p:childTnLst>
                              <p:par>
                                <p:cTn id="7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250"/>
                            </p:stCondLst>
                            <p:childTnLst>
                              <p:par>
                                <p:cTn id="8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750"/>
                            </p:stCondLst>
                            <p:childTnLst>
                              <p:par>
                                <p:cTn id="8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250"/>
                            </p:stCondLst>
                            <p:childTnLst>
                              <p:par>
                                <p:cTn id="8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4250"/>
                            </p:stCondLst>
                            <p:childTnLst>
                              <p:par>
                                <p:cTn id="10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6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7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44" grpId="0"/>
      <p:bldP spid="45" grpId="0" bldLvl="0" animBg="1"/>
      <p:bldP spid="46" grpId="0" bldLvl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6" name="内容占位符 2"/>
          <p:cNvSpPr txBox="1">
            <a:spLocks noChangeArrowheads="1"/>
          </p:cNvSpPr>
          <p:nvPr/>
        </p:nvSpPr>
        <p:spPr bwMode="auto">
          <a:xfrm>
            <a:off x="2811622" y="745203"/>
            <a:ext cx="6335712" cy="493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（</a:t>
            </a:r>
            <a:r>
              <a:rPr lang="en-US" altLang="zh-CN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2</a:t>
            </a:r>
            <a:r>
              <a:rPr lang="zh-CN" altLang="en-US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）横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着画，把宽分成两段</a:t>
            </a:r>
            <a:r>
              <a:rPr lang="zh-CN" altLang="en-US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，长不变</a:t>
            </a:r>
            <a:r>
              <a:rPr lang="en-US" altLang="zh-CN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.</a:t>
            </a:r>
            <a:endParaRPr lang="zh-CN" altLang="en-US" sz="2400" dirty="0">
              <a:solidFill>
                <a:srgbClr val="C00000"/>
              </a:solidFill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1192372" y="1964301"/>
            <a:ext cx="3251200" cy="16033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 sz="2400" dirty="0">
              <a:solidFill>
                <a:srgbClr val="C00000"/>
              </a:solidFill>
            </a:endParaRPr>
          </a:p>
        </p:txBody>
      </p:sp>
      <p:sp>
        <p:nvSpPr>
          <p:cNvPr id="8" name="内容占位符 2"/>
          <p:cNvSpPr txBox="1">
            <a:spLocks noChangeArrowheads="1"/>
          </p:cNvSpPr>
          <p:nvPr/>
        </p:nvSpPr>
        <p:spPr bwMode="auto">
          <a:xfrm>
            <a:off x="965359" y="3466049"/>
            <a:ext cx="5334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i="1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A</a:t>
            </a:r>
          </a:p>
        </p:txBody>
      </p:sp>
      <p:sp>
        <p:nvSpPr>
          <p:cNvPr id="9" name="内容占位符 2"/>
          <p:cNvSpPr txBox="1">
            <a:spLocks noChangeArrowheads="1"/>
          </p:cNvSpPr>
          <p:nvPr/>
        </p:nvSpPr>
        <p:spPr bwMode="auto">
          <a:xfrm>
            <a:off x="965359" y="1399151"/>
            <a:ext cx="5334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i="1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D</a:t>
            </a:r>
          </a:p>
        </p:txBody>
      </p:sp>
      <p:sp>
        <p:nvSpPr>
          <p:cNvPr id="10" name="内容占位符 2"/>
          <p:cNvSpPr txBox="1">
            <a:spLocks noChangeArrowheads="1"/>
          </p:cNvSpPr>
          <p:nvPr/>
        </p:nvSpPr>
        <p:spPr bwMode="auto">
          <a:xfrm>
            <a:off x="4100672" y="1399151"/>
            <a:ext cx="531812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i="1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C</a:t>
            </a:r>
          </a:p>
        </p:txBody>
      </p:sp>
      <p:sp>
        <p:nvSpPr>
          <p:cNvPr id="11" name="内容占位符 2"/>
          <p:cNvSpPr txBox="1">
            <a:spLocks noChangeArrowheads="1"/>
          </p:cNvSpPr>
          <p:nvPr/>
        </p:nvSpPr>
        <p:spPr bwMode="auto">
          <a:xfrm>
            <a:off x="4150678" y="3466049"/>
            <a:ext cx="531812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i="1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B</a:t>
            </a:r>
          </a:p>
        </p:txBody>
      </p:sp>
      <p:sp>
        <p:nvSpPr>
          <p:cNvPr id="12" name="内容占位符 2"/>
          <p:cNvSpPr txBox="1">
            <a:spLocks noChangeArrowheads="1"/>
          </p:cNvSpPr>
          <p:nvPr/>
        </p:nvSpPr>
        <p:spPr bwMode="auto">
          <a:xfrm>
            <a:off x="598647" y="2681851"/>
            <a:ext cx="5334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i="1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E</a:t>
            </a:r>
          </a:p>
        </p:txBody>
      </p:sp>
      <p:cxnSp>
        <p:nvCxnSpPr>
          <p:cNvPr id="13" name="直接连接符 12"/>
          <p:cNvCxnSpPr/>
          <p:nvPr/>
        </p:nvCxnSpPr>
        <p:spPr bwMode="auto">
          <a:xfrm>
            <a:off x="1192372" y="2983476"/>
            <a:ext cx="325120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内容占位符 2"/>
          <p:cNvSpPr txBox="1">
            <a:spLocks noChangeArrowheads="1"/>
          </p:cNvSpPr>
          <p:nvPr/>
        </p:nvSpPr>
        <p:spPr bwMode="auto">
          <a:xfrm>
            <a:off x="854234" y="2113526"/>
            <a:ext cx="533400" cy="49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i="1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x</a:t>
            </a:r>
            <a:endParaRPr lang="zh-CN" altLang="en-US" sz="2400" i="1">
              <a:solidFill>
                <a:srgbClr val="C00000"/>
              </a:solidFill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15" name="内容占位符 2"/>
          <p:cNvSpPr txBox="1">
            <a:spLocks noChangeArrowheads="1"/>
          </p:cNvSpPr>
          <p:nvPr/>
        </p:nvSpPr>
        <p:spPr bwMode="auto">
          <a:xfrm>
            <a:off x="858997" y="2932676"/>
            <a:ext cx="533400" cy="49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i="1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y</a:t>
            </a:r>
            <a:endParaRPr lang="zh-CN" altLang="en-US" sz="2400" i="1">
              <a:solidFill>
                <a:srgbClr val="C00000"/>
              </a:solidFill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grpSp>
        <p:nvGrpSpPr>
          <p:cNvPr id="17" name="组合 8"/>
          <p:cNvGrpSpPr/>
          <p:nvPr/>
        </p:nvGrpSpPr>
        <p:grpSpPr bwMode="auto">
          <a:xfrm>
            <a:off x="927259" y="1964301"/>
            <a:ext cx="265113" cy="1600200"/>
            <a:chOff x="457200" y="1433513"/>
            <a:chExt cx="265113" cy="1600200"/>
          </a:xfrm>
        </p:grpSpPr>
        <p:cxnSp>
          <p:nvCxnSpPr>
            <p:cNvPr id="18" name="直接连接符 17"/>
            <p:cNvCxnSpPr/>
            <p:nvPr/>
          </p:nvCxnSpPr>
          <p:spPr>
            <a:xfrm rot="5400000">
              <a:off x="589757" y="1300956"/>
              <a:ext cx="0" cy="265113"/>
            </a:xfrm>
            <a:prstGeom prst="line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箭头连接符 18"/>
            <p:cNvCxnSpPr/>
            <p:nvPr/>
          </p:nvCxnSpPr>
          <p:spPr>
            <a:xfrm flipV="1">
              <a:off x="577850" y="1457325"/>
              <a:ext cx="0" cy="273050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rot="5400000">
              <a:off x="589757" y="2316956"/>
              <a:ext cx="0" cy="265113"/>
            </a:xfrm>
            <a:prstGeom prst="line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箭头连接符 20"/>
            <p:cNvCxnSpPr/>
            <p:nvPr/>
          </p:nvCxnSpPr>
          <p:spPr>
            <a:xfrm flipV="1">
              <a:off x="577850" y="2473325"/>
              <a:ext cx="0" cy="160338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rot="5400000">
              <a:off x="589757" y="2901156"/>
              <a:ext cx="0" cy="265113"/>
            </a:xfrm>
            <a:prstGeom prst="line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箭头连接符 22"/>
            <p:cNvCxnSpPr/>
            <p:nvPr/>
          </p:nvCxnSpPr>
          <p:spPr>
            <a:xfrm>
              <a:off x="577850" y="2854325"/>
              <a:ext cx="0" cy="160338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箭头连接符 23"/>
            <p:cNvCxnSpPr/>
            <p:nvPr/>
          </p:nvCxnSpPr>
          <p:spPr>
            <a:xfrm>
              <a:off x="577850" y="2141538"/>
              <a:ext cx="0" cy="273050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内容占位符 2"/>
          <p:cNvSpPr txBox="1">
            <a:spLocks noChangeArrowheads="1"/>
          </p:cNvSpPr>
          <p:nvPr/>
        </p:nvSpPr>
        <p:spPr bwMode="auto">
          <a:xfrm>
            <a:off x="4645184" y="2650437"/>
            <a:ext cx="5334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i="1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F</a:t>
            </a:r>
          </a:p>
        </p:txBody>
      </p:sp>
      <p:sp>
        <p:nvSpPr>
          <p:cNvPr id="26" name="内容占位符 2"/>
          <p:cNvSpPr txBox="1">
            <a:spLocks noChangeArrowheads="1"/>
          </p:cNvSpPr>
          <p:nvPr/>
        </p:nvSpPr>
        <p:spPr bwMode="auto">
          <a:xfrm>
            <a:off x="6975634" y="3166140"/>
            <a:ext cx="2171700" cy="49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i="1" dirty="0" err="1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x</a:t>
            </a:r>
            <a:r>
              <a:rPr lang="en-US" altLang="zh-CN" sz="2400" dirty="0" err="1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+</a:t>
            </a:r>
            <a:r>
              <a:rPr lang="en-US" altLang="zh-CN" sz="2400" i="1" dirty="0" err="1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y</a:t>
            </a:r>
            <a:r>
              <a:rPr lang="en-US" altLang="zh-CN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=100</a:t>
            </a:r>
            <a:r>
              <a:rPr lang="zh-CN" altLang="en-US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，</a:t>
            </a:r>
            <a:endParaRPr lang="zh-CN" altLang="en-US" sz="2400" dirty="0">
              <a:solidFill>
                <a:srgbClr val="C00000"/>
              </a:solidFill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27" name="矩形 46"/>
          <p:cNvSpPr>
            <a:spLocks noChangeArrowheads="1"/>
          </p:cNvSpPr>
          <p:nvPr/>
        </p:nvSpPr>
        <p:spPr bwMode="auto">
          <a:xfrm>
            <a:off x="2268697" y="3078726"/>
            <a:ext cx="14221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乙种作物</a:t>
            </a: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28" name="矩形 47"/>
          <p:cNvSpPr>
            <a:spLocks noChangeArrowheads="1"/>
          </p:cNvSpPr>
          <p:nvPr/>
        </p:nvSpPr>
        <p:spPr bwMode="auto">
          <a:xfrm>
            <a:off x="2257584" y="2283388"/>
            <a:ext cx="14221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甲种作物</a:t>
            </a: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5904071" y="1779396"/>
            <a:ext cx="4572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过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点</a:t>
            </a:r>
            <a:r>
              <a:rPr lang="en-US" altLang="zh-CN" sz="2400" i="1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E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作</a:t>
            </a:r>
            <a:r>
              <a:rPr lang="en-US" altLang="zh-CN" sz="2400" i="1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EF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⊥</a:t>
            </a:r>
            <a:r>
              <a:rPr lang="en-US" altLang="zh-CN" sz="2400" i="1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AD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，交</a:t>
            </a:r>
            <a:r>
              <a:rPr lang="en-US" altLang="zh-CN" sz="2400" i="1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BC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于点</a:t>
            </a:r>
            <a:r>
              <a:rPr lang="en-US" altLang="zh-CN" sz="2400" i="1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F</a:t>
            </a:r>
            <a:r>
              <a:rPr lang="en-US" altLang="zh-CN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.</a:t>
            </a:r>
          </a:p>
          <a:p>
            <a:pPr eaLnBrk="0" hangingPunct="0"/>
            <a:r>
              <a:rPr lang="en-US" altLang="zh-CN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    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设</a:t>
            </a:r>
            <a:r>
              <a:rPr lang="en-US" altLang="zh-CN" sz="2400" i="1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DE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＝</a:t>
            </a:r>
            <a:r>
              <a:rPr lang="en-US" altLang="zh-CN" sz="2400" i="1" dirty="0" err="1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x</a:t>
            </a:r>
            <a:r>
              <a:rPr lang="en-US" altLang="zh-CN" sz="2400" dirty="0" err="1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m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，</a:t>
            </a:r>
            <a:r>
              <a:rPr lang="en-US" altLang="zh-CN" sz="2400" i="1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AE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＝</a:t>
            </a:r>
            <a:r>
              <a:rPr lang="en-US" altLang="zh-CN" sz="2400" i="1" dirty="0" err="1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y</a:t>
            </a:r>
            <a:r>
              <a:rPr lang="en-US" altLang="zh-CN" sz="2400" dirty="0" err="1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m</a:t>
            </a:r>
            <a:r>
              <a:rPr lang="en-US" altLang="zh-CN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.  </a:t>
            </a:r>
          </a:p>
        </p:txBody>
      </p:sp>
      <p:sp>
        <p:nvSpPr>
          <p:cNvPr id="30" name="矩形 49"/>
          <p:cNvSpPr>
            <a:spLocks noChangeArrowheads="1"/>
          </p:cNvSpPr>
          <p:nvPr/>
        </p:nvSpPr>
        <p:spPr bwMode="auto">
          <a:xfrm>
            <a:off x="6937534" y="3902740"/>
            <a:ext cx="2505075" cy="49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200</a:t>
            </a:r>
            <a:r>
              <a:rPr lang="en-US" altLang="zh-CN" sz="2400" i="1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x</a:t>
            </a:r>
            <a:r>
              <a:rPr lang="en-US" altLang="zh-CN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:400</a:t>
            </a:r>
            <a:r>
              <a:rPr lang="en-US" altLang="zh-CN" sz="2400" i="1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y</a:t>
            </a:r>
            <a:r>
              <a:rPr lang="en-US" altLang="zh-CN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=3:4</a:t>
            </a:r>
            <a:r>
              <a:rPr lang="zh-CN" altLang="en-US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，</a:t>
            </a:r>
            <a:endParaRPr lang="zh-CN" altLang="en-US" sz="2400" dirty="0">
              <a:solidFill>
                <a:srgbClr val="C00000"/>
              </a:solidFill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31" name="矩形 50"/>
          <p:cNvSpPr>
            <a:spLocks noChangeArrowheads="1"/>
          </p:cNvSpPr>
          <p:nvPr/>
        </p:nvSpPr>
        <p:spPr bwMode="auto">
          <a:xfrm>
            <a:off x="3510122" y="3069201"/>
            <a:ext cx="7825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200</a:t>
            </a:r>
            <a:r>
              <a:rPr lang="en-US" altLang="zh-CN" sz="2400" i="1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y</a:t>
            </a: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32" name="矩形 51"/>
          <p:cNvSpPr>
            <a:spLocks noChangeArrowheads="1"/>
          </p:cNvSpPr>
          <p:nvPr/>
        </p:nvSpPr>
        <p:spPr bwMode="auto">
          <a:xfrm>
            <a:off x="3414813" y="2283388"/>
            <a:ext cx="8002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240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200</a:t>
            </a:r>
            <a:r>
              <a:rPr lang="en-US" altLang="zh-CN" sz="2400" i="1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x</a:t>
            </a: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33" name="AutoShape 7"/>
          <p:cNvSpPr/>
          <p:nvPr/>
        </p:nvSpPr>
        <p:spPr bwMode="auto">
          <a:xfrm>
            <a:off x="6791484" y="3394740"/>
            <a:ext cx="209550" cy="869950"/>
          </a:xfrm>
          <a:prstGeom prst="leftBrace">
            <a:avLst>
              <a:gd name="adj1" fmla="val 51630"/>
              <a:gd name="adj2" fmla="val 50000"/>
            </a:avLst>
          </a:prstGeom>
          <a:ln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 eaLnBrk="0" hangingPunct="0">
              <a:buFontTx/>
              <a:buNone/>
              <a:defRPr/>
            </a:pPr>
            <a:endParaRPr lang="zh-CN" altLang="en-US" sz="2400" dirty="0">
              <a:solidFill>
                <a:srgbClr val="C00000"/>
              </a:solidFill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34" name="矩形 53"/>
          <p:cNvSpPr>
            <a:spLocks noChangeArrowheads="1"/>
          </p:cNvSpPr>
          <p:nvPr/>
        </p:nvSpPr>
        <p:spPr bwMode="auto">
          <a:xfrm>
            <a:off x="7318534" y="4572665"/>
            <a:ext cx="1109599" cy="465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400" i="1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x</a:t>
            </a:r>
            <a:r>
              <a:rPr lang="en-US" altLang="zh-CN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=60</a:t>
            </a:r>
            <a:r>
              <a:rPr lang="zh-CN" altLang="en-US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，</a:t>
            </a:r>
            <a:endParaRPr lang="zh-CN" altLang="en-US" sz="2400" dirty="0">
              <a:solidFill>
                <a:srgbClr val="C00000"/>
              </a:solidFill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35" name="矩形 54"/>
          <p:cNvSpPr>
            <a:spLocks noChangeArrowheads="1"/>
          </p:cNvSpPr>
          <p:nvPr/>
        </p:nvSpPr>
        <p:spPr bwMode="auto">
          <a:xfrm>
            <a:off x="7335996" y="4971128"/>
            <a:ext cx="878767" cy="469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400" i="1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y</a:t>
            </a:r>
            <a:r>
              <a:rPr lang="en-US" altLang="zh-CN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=40.</a:t>
            </a:r>
            <a:endParaRPr lang="zh-CN" altLang="en-US" sz="2400" dirty="0">
              <a:solidFill>
                <a:srgbClr val="C00000"/>
              </a:solidFill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36" name="AutoShape 7"/>
          <p:cNvSpPr/>
          <p:nvPr/>
        </p:nvSpPr>
        <p:spPr bwMode="auto">
          <a:xfrm>
            <a:off x="7164546" y="4728240"/>
            <a:ext cx="150813" cy="601663"/>
          </a:xfrm>
          <a:prstGeom prst="leftBrace">
            <a:avLst>
              <a:gd name="adj1" fmla="val 51630"/>
              <a:gd name="adj2" fmla="val 50000"/>
            </a:avLst>
          </a:prstGeom>
          <a:ln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 eaLnBrk="0" hangingPunct="0">
              <a:buFontTx/>
              <a:buNone/>
              <a:defRPr/>
            </a:pPr>
            <a:endParaRPr lang="zh-CN" altLang="en-US" sz="2400" dirty="0">
              <a:solidFill>
                <a:srgbClr val="C00000"/>
              </a:solidFill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37" name="TextBox 56"/>
          <p:cNvSpPr txBox="1">
            <a:spLocks noChangeArrowheads="1"/>
          </p:cNvSpPr>
          <p:nvPr/>
        </p:nvSpPr>
        <p:spPr bwMode="auto">
          <a:xfrm>
            <a:off x="6131084" y="4729828"/>
            <a:ext cx="10890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解得</a:t>
            </a:r>
          </a:p>
        </p:txBody>
      </p:sp>
      <p:sp>
        <p:nvSpPr>
          <p:cNvPr id="44" name="矩形 43"/>
          <p:cNvSpPr>
            <a:spLocks noChangeArrowheads="1"/>
          </p:cNvSpPr>
          <p:nvPr/>
        </p:nvSpPr>
        <p:spPr bwMode="auto">
          <a:xfrm>
            <a:off x="6547009" y="2751803"/>
            <a:ext cx="303159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40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根据题意列方程组为 </a:t>
            </a:r>
          </a:p>
        </p:txBody>
      </p:sp>
      <p:grpSp>
        <p:nvGrpSpPr>
          <p:cNvPr id="45" name="组合 112"/>
          <p:cNvGrpSpPr/>
          <p:nvPr/>
        </p:nvGrpSpPr>
        <p:grpSpPr bwMode="auto">
          <a:xfrm>
            <a:off x="1239997" y="1543911"/>
            <a:ext cx="3176587" cy="461665"/>
            <a:chOff x="1017196" y="1110518"/>
            <a:chExt cx="3176903" cy="460973"/>
          </a:xfrm>
        </p:grpSpPr>
        <p:cxnSp>
          <p:nvCxnSpPr>
            <p:cNvPr id="46" name="直接箭头连接符 45"/>
            <p:cNvCxnSpPr/>
            <p:nvPr/>
          </p:nvCxnSpPr>
          <p:spPr>
            <a:xfrm>
              <a:off x="3033522" y="1398712"/>
              <a:ext cx="1160577" cy="11096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箭头连接符 46"/>
            <p:cNvCxnSpPr/>
            <p:nvPr/>
          </p:nvCxnSpPr>
          <p:spPr>
            <a:xfrm rot="10800000">
              <a:off x="1017196" y="1395542"/>
              <a:ext cx="1187568" cy="14267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矩形 89"/>
            <p:cNvSpPr>
              <a:spLocks noChangeArrowheads="1"/>
            </p:cNvSpPr>
            <p:nvPr/>
          </p:nvSpPr>
          <p:spPr bwMode="auto">
            <a:xfrm>
              <a:off x="2204764" y="1110518"/>
              <a:ext cx="973440" cy="460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solidFill>
                    <a:srgbClr val="C00000"/>
                  </a:solidFill>
                </a:rPr>
                <a:t>200m</a:t>
              </a:r>
              <a:endParaRPr lang="zh-CN" altLang="en-US" sz="2400" dirty="0">
                <a:solidFill>
                  <a:srgbClr val="C00000"/>
                </a:solidFill>
              </a:endParaRPr>
            </a:p>
          </p:txBody>
        </p:sp>
      </p:grpSp>
      <p:cxnSp>
        <p:nvCxnSpPr>
          <p:cNvPr id="49" name="直接连接符 48"/>
          <p:cNvCxnSpPr/>
          <p:nvPr/>
        </p:nvCxnSpPr>
        <p:spPr bwMode="auto">
          <a:xfrm>
            <a:off x="1201897" y="1727763"/>
            <a:ext cx="0" cy="26670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 bwMode="auto">
          <a:xfrm>
            <a:off x="4438809" y="1738876"/>
            <a:ext cx="0" cy="26670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组合 113"/>
          <p:cNvGrpSpPr/>
          <p:nvPr/>
        </p:nvGrpSpPr>
        <p:grpSpPr bwMode="auto">
          <a:xfrm>
            <a:off x="4366577" y="1957951"/>
            <a:ext cx="935037" cy="1611312"/>
            <a:chOff x="560963" y="1955075"/>
            <a:chExt cx="935732" cy="1610733"/>
          </a:xfrm>
        </p:grpSpPr>
        <p:cxnSp>
          <p:nvCxnSpPr>
            <p:cNvPr id="52" name="直接连接符 51"/>
            <p:cNvCxnSpPr/>
            <p:nvPr/>
          </p:nvCxnSpPr>
          <p:spPr>
            <a:xfrm rot="10800000" flipV="1">
              <a:off x="647547" y="1969357"/>
              <a:ext cx="192230" cy="3174"/>
            </a:xfrm>
            <a:prstGeom prst="line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箭头连接符 52"/>
            <p:cNvCxnSpPr/>
            <p:nvPr/>
          </p:nvCxnSpPr>
          <p:spPr>
            <a:xfrm rot="16200000" flipV="1">
              <a:off x="474690" y="2228018"/>
              <a:ext cx="561773" cy="15887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箭头连接符 53"/>
            <p:cNvCxnSpPr/>
            <p:nvPr/>
          </p:nvCxnSpPr>
          <p:spPr>
            <a:xfrm rot="16200000" flipH="1">
              <a:off x="424705" y="3222232"/>
              <a:ext cx="666510" cy="11120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rot="10800000" flipV="1">
              <a:off x="660257" y="3562634"/>
              <a:ext cx="190642" cy="3174"/>
            </a:xfrm>
            <a:prstGeom prst="line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矩形 111"/>
            <p:cNvSpPr>
              <a:spLocks noChangeArrowheads="1"/>
            </p:cNvSpPr>
            <p:nvPr/>
          </p:nvSpPr>
          <p:spPr bwMode="auto">
            <a:xfrm>
              <a:off x="560963" y="2416563"/>
              <a:ext cx="935732" cy="461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C00000"/>
                  </a:solidFill>
                  <a:latin typeface="Times New Roman" panose="02020603050405020304" charset="0"/>
                  <a:ea typeface="黑体" panose="02010609060101010101" pitchFamily="49" charset="-122"/>
                </a:rPr>
                <a:t>100</a:t>
              </a:r>
              <a:r>
                <a:rPr lang="en-US" altLang="zh-CN" sz="2400" dirty="0">
                  <a:solidFill>
                    <a:srgbClr val="C00000"/>
                  </a:solidFill>
                </a:rPr>
                <a:t>m</a:t>
              </a:r>
              <a:endParaRPr lang="zh-CN" altLang="en-US" sz="2400" dirty="0">
                <a:solidFill>
                  <a:srgbClr val="C00000"/>
                </a:solidFill>
              </a:endParaRPr>
            </a:p>
          </p:txBody>
        </p:sp>
      </p:grpSp>
      <p:sp>
        <p:nvSpPr>
          <p:cNvPr id="57" name="矩形 56"/>
          <p:cNvSpPr>
            <a:spLocks noChangeArrowheads="1"/>
          </p:cNvSpPr>
          <p:nvPr/>
        </p:nvSpPr>
        <p:spPr bwMode="auto">
          <a:xfrm>
            <a:off x="2392622" y="5498178"/>
            <a:ext cx="8018115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故将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这块土地分为长</a:t>
            </a:r>
            <a:r>
              <a:rPr lang="en-US" altLang="zh-CN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200m,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宽</a:t>
            </a:r>
            <a:r>
              <a:rPr lang="en-US" altLang="zh-CN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60m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和长</a:t>
            </a:r>
            <a:r>
              <a:rPr lang="en-US" altLang="zh-CN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200m,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宽</a:t>
            </a:r>
            <a:r>
              <a:rPr lang="en-US" altLang="zh-CN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40m</a:t>
            </a:r>
            <a:r>
              <a:rPr lang="zh-CN" altLang="en-US" sz="2400" dirty="0" smtClean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的两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个小长方形分别种植甲、乙两种作物</a:t>
            </a:r>
            <a:r>
              <a:rPr lang="en-US" altLang="zh-CN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.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1" dur="80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2" dur="80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80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7" dur="80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8" dur="80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80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19"/>
                            </p:stCondLst>
                            <p:childTnLst>
                              <p:par>
                                <p:cTn id="10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9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0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 bldLvl="0" animBg="1"/>
      <p:bldP spid="34" grpId="0"/>
      <p:bldP spid="35" grpId="0"/>
      <p:bldP spid="36" grpId="0" bldLvl="0" animBg="1"/>
      <p:bldP spid="37" grpId="0"/>
      <p:bldP spid="44" grpId="0"/>
      <p:bldP spid="5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39" name="矩形 38"/>
          <p:cNvSpPr/>
          <p:nvPr/>
        </p:nvSpPr>
        <p:spPr>
          <a:xfrm>
            <a:off x="789305" y="763270"/>
            <a:ext cx="10069830" cy="1383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b="1" dirty="0" smtClean="0">
                <a:solidFill>
                  <a:schemeClr val="accent1">
                    <a:lumMod val="75000"/>
                  </a:schemeClr>
                </a:solidFill>
                <a:latin typeface="+mn-ea"/>
                <a:cs typeface="+mn-ea"/>
              </a:rPr>
              <a:t>例</a:t>
            </a:r>
            <a:r>
              <a:rPr lang="zh-CN" altLang="en-US" sz="2800" b="1" dirty="0" smtClean="0">
                <a:latin typeface="+mn-ea"/>
                <a:cs typeface="+mn-ea"/>
              </a:rPr>
              <a:t> 如图，</a:t>
            </a:r>
            <a:r>
              <a:rPr lang="zh-CN" altLang="en-US" sz="2800" b="1" dirty="0">
                <a:latin typeface="+mn-ea"/>
                <a:cs typeface="+mn-ea"/>
              </a:rPr>
              <a:t>一个大长方形是由</a:t>
            </a:r>
            <a:r>
              <a:rPr lang="en-US" altLang="zh-CN" sz="2800" b="1" dirty="0">
                <a:latin typeface="+mn-ea"/>
                <a:cs typeface="+mn-ea"/>
              </a:rPr>
              <a:t>7 </a:t>
            </a:r>
            <a:r>
              <a:rPr lang="zh-CN" altLang="en-US" sz="2800" b="1" dirty="0">
                <a:latin typeface="+mn-ea"/>
                <a:cs typeface="+mn-ea"/>
              </a:rPr>
              <a:t>个大小相等的小长方形拼成的，大长方形的周长是</a:t>
            </a:r>
            <a:r>
              <a:rPr lang="en-US" altLang="zh-CN" sz="2800" b="1" dirty="0">
                <a:latin typeface="+mn-ea"/>
                <a:cs typeface="+mn-ea"/>
              </a:rPr>
              <a:t>34 cm</a:t>
            </a:r>
            <a:r>
              <a:rPr lang="zh-CN" altLang="en-US" sz="2800" b="1" dirty="0">
                <a:latin typeface="+mn-ea"/>
                <a:cs typeface="+mn-ea"/>
              </a:rPr>
              <a:t>， 求小长方形的长和宽</a:t>
            </a:r>
            <a:r>
              <a:rPr lang="en-US" altLang="zh-CN" sz="2800" b="1" i="1" dirty="0">
                <a:latin typeface="+mn-ea"/>
                <a:cs typeface="+mn-ea"/>
              </a:rPr>
              <a:t>. </a:t>
            </a:r>
            <a:endParaRPr lang="zh-CN" altLang="en-US" sz="2800" b="1" dirty="0">
              <a:latin typeface="+mn-ea"/>
              <a:cs typeface="+mn-ea"/>
            </a:endParaRPr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5372" y="2250867"/>
            <a:ext cx="1457325" cy="105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9396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170" y="2490660"/>
            <a:ext cx="4724400" cy="263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5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  <p:sp>
        <p:nvSpPr>
          <p:cNvPr id="26" name="矩形 1"/>
          <p:cNvSpPr>
            <a:spLocks noChangeArrowheads="1"/>
          </p:cNvSpPr>
          <p:nvPr/>
        </p:nvSpPr>
        <p:spPr bwMode="auto">
          <a:xfrm>
            <a:off x="1512887" y="1959869"/>
            <a:ext cx="542416" cy="374808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二元一次方程组的应用</a:t>
            </a:r>
          </a:p>
        </p:txBody>
      </p:sp>
      <p:sp>
        <p:nvSpPr>
          <p:cNvPr id="35" name="矩形 4"/>
          <p:cNvSpPr>
            <a:spLocks noChangeArrowheads="1"/>
          </p:cNvSpPr>
          <p:nvPr/>
        </p:nvSpPr>
        <p:spPr bwMode="auto">
          <a:xfrm>
            <a:off x="2519045" y="3417310"/>
            <a:ext cx="468312" cy="81438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步骤</a:t>
            </a:r>
          </a:p>
        </p:txBody>
      </p:sp>
      <p:sp>
        <p:nvSpPr>
          <p:cNvPr id="41" name="左中括号 11"/>
          <p:cNvSpPr/>
          <p:nvPr/>
        </p:nvSpPr>
        <p:spPr bwMode="auto">
          <a:xfrm>
            <a:off x="3529012" y="2544704"/>
            <a:ext cx="215900" cy="2665412"/>
          </a:xfrm>
          <a:prstGeom prst="leftBracket">
            <a:avLst>
              <a:gd name="adj" fmla="val 8230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zh-CN" altLang="en-US"/>
          </a:p>
        </p:txBody>
      </p:sp>
      <p:cxnSp>
        <p:nvCxnSpPr>
          <p:cNvPr id="42" name="直接连接符 12"/>
          <p:cNvCxnSpPr>
            <a:cxnSpLocks noChangeShapeType="1"/>
            <a:endCxn id="41" idx="1"/>
          </p:cNvCxnSpPr>
          <p:nvPr/>
        </p:nvCxnSpPr>
        <p:spPr bwMode="auto">
          <a:xfrm flipV="1">
            <a:off x="3163887" y="3805655"/>
            <a:ext cx="365125" cy="13769"/>
          </a:xfrm>
          <a:prstGeom prst="lin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43" name="直接连接符 13"/>
          <p:cNvCxnSpPr>
            <a:cxnSpLocks noChangeShapeType="1"/>
          </p:cNvCxnSpPr>
          <p:nvPr/>
        </p:nvCxnSpPr>
        <p:spPr bwMode="auto">
          <a:xfrm>
            <a:off x="3529012" y="3252729"/>
            <a:ext cx="387350" cy="11112"/>
          </a:xfrm>
          <a:prstGeom prst="lin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44" name="直接连接符 14"/>
          <p:cNvCxnSpPr>
            <a:cxnSpLocks noChangeShapeType="1"/>
          </p:cNvCxnSpPr>
          <p:nvPr/>
        </p:nvCxnSpPr>
        <p:spPr bwMode="auto">
          <a:xfrm>
            <a:off x="3549650" y="3880066"/>
            <a:ext cx="387350" cy="11113"/>
          </a:xfrm>
          <a:prstGeom prst="lin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45" name="直接连接符 15"/>
          <p:cNvCxnSpPr>
            <a:cxnSpLocks noChangeShapeType="1"/>
          </p:cNvCxnSpPr>
          <p:nvPr/>
        </p:nvCxnSpPr>
        <p:spPr bwMode="auto">
          <a:xfrm>
            <a:off x="3549650" y="4544417"/>
            <a:ext cx="387350" cy="11113"/>
          </a:xfrm>
          <a:prstGeom prst="lin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46" name="矩形 16"/>
          <p:cNvSpPr>
            <a:spLocks noChangeArrowheads="1"/>
          </p:cNvSpPr>
          <p:nvPr/>
        </p:nvSpPr>
        <p:spPr bwMode="auto">
          <a:xfrm>
            <a:off x="3811587" y="2301816"/>
            <a:ext cx="5024438" cy="48101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zh-CN" altLang="en-US" sz="2400" dirty="0">
                <a:solidFill>
                  <a:srgbClr val="0000CC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审题</a:t>
            </a:r>
            <a:r>
              <a:rPr lang="zh-CN" altLang="en-US" sz="2000" dirty="0">
                <a:solidFill>
                  <a:srgbClr val="0000CC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：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弄清题意和题目中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的</a:t>
            </a:r>
            <a:r>
              <a:rPr lang="zh-CN" altLang="en-US" sz="2400" dirty="0">
                <a:solidFill>
                  <a:srgbClr val="FF0000"/>
                </a:solidFill>
                <a:ea typeface="黑体" panose="02010609060101010101" pitchFamily="49" charset="-122"/>
              </a:rPr>
              <a:t>数量关系</a:t>
            </a:r>
          </a:p>
          <a:p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  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7" name="矩形 17"/>
          <p:cNvSpPr>
            <a:spLocks noChangeArrowheads="1"/>
          </p:cNvSpPr>
          <p:nvPr/>
        </p:nvSpPr>
        <p:spPr bwMode="auto">
          <a:xfrm>
            <a:off x="3811587" y="2939991"/>
            <a:ext cx="4957763" cy="48101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zh-CN" altLang="en-US" sz="2400" dirty="0">
                <a:solidFill>
                  <a:srgbClr val="0000CC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设元</a:t>
            </a:r>
            <a:r>
              <a:rPr lang="zh-CN" altLang="en-US" sz="2000" dirty="0">
                <a:solidFill>
                  <a:srgbClr val="0000CC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：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用</a:t>
            </a:r>
            <a:r>
              <a:rPr lang="zh-CN" altLang="en-US" sz="2400" dirty="0" smtClean="0">
                <a:solidFill>
                  <a:srgbClr val="FF0000"/>
                </a:solidFill>
                <a:ea typeface="黑体" panose="02010609060101010101" pitchFamily="49" charset="-122"/>
              </a:rPr>
              <a:t>字母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表示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题目中的未知数</a:t>
            </a:r>
          </a:p>
        </p:txBody>
      </p:sp>
      <p:sp>
        <p:nvSpPr>
          <p:cNvPr id="48" name="矩形 18"/>
          <p:cNvSpPr>
            <a:spLocks noChangeArrowheads="1"/>
          </p:cNvSpPr>
          <p:nvPr/>
        </p:nvSpPr>
        <p:spPr bwMode="auto">
          <a:xfrm>
            <a:off x="3811587" y="3636904"/>
            <a:ext cx="5459413" cy="48101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zh-CN" altLang="en-US" sz="2400" dirty="0">
                <a:solidFill>
                  <a:srgbClr val="0000CC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列方程组</a:t>
            </a:r>
            <a:r>
              <a:rPr lang="en-US" altLang="zh-CN" sz="2400" dirty="0">
                <a:solidFill>
                  <a:srgbClr val="0000CC"/>
                </a:solidFill>
                <a:latin typeface="Times New Roman" panose="02020603050405020304" charset="0"/>
                <a:ea typeface="黑体" panose="02010609060101010101" pitchFamily="49" charset="-122"/>
                <a:sym typeface="Arial" panose="020B0604020202020204" pitchFamily="34" charset="0"/>
              </a:rPr>
              <a:t>: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根据两个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等量关系列出方程组</a:t>
            </a:r>
          </a:p>
        </p:txBody>
      </p:sp>
      <p:sp>
        <p:nvSpPr>
          <p:cNvPr id="49" name="矩形 19"/>
          <p:cNvSpPr>
            <a:spLocks noChangeArrowheads="1"/>
          </p:cNvSpPr>
          <p:nvPr/>
        </p:nvSpPr>
        <p:spPr bwMode="auto">
          <a:xfrm>
            <a:off x="3811587" y="4298372"/>
            <a:ext cx="1485900" cy="48101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zh-CN" altLang="en-US" sz="2400">
                <a:solidFill>
                  <a:srgbClr val="0000CC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解方程组</a:t>
            </a:r>
          </a:p>
        </p:txBody>
      </p:sp>
      <p:sp>
        <p:nvSpPr>
          <p:cNvPr id="50" name="矩形 20"/>
          <p:cNvSpPr>
            <a:spLocks noChangeArrowheads="1"/>
          </p:cNvSpPr>
          <p:nvPr/>
        </p:nvSpPr>
        <p:spPr bwMode="auto">
          <a:xfrm>
            <a:off x="3811587" y="4909423"/>
            <a:ext cx="1552575" cy="48101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zh-CN" altLang="en-US" sz="24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检验作答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35" grpId="0" bldLvl="0" animBg="1"/>
      <p:bldP spid="41" grpId="0" bldLvl="0" animBg="1"/>
      <p:bldP spid="46" grpId="0" bldLvl="0" animBg="1"/>
      <p:bldP spid="47" grpId="0" bldLvl="0" animBg="1"/>
      <p:bldP spid="48" grpId="0" bldLvl="0" animBg="1"/>
      <p:bldP spid="49" grpId="0" bldLvl="0" animBg="1"/>
      <p:bldP spid="50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236595" y="2355215"/>
            <a:ext cx="5719445" cy="1210945"/>
          </a:xfrm>
          <a:custGeom>
            <a:avLst/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028556" y="2431163"/>
            <a:ext cx="4392930" cy="10972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6600" b="1" dirty="0">
                <a:solidFill>
                  <a:srgbClr val="00B050"/>
                </a:solidFill>
              </a:rPr>
              <a:t>谢谢观看！</a:t>
            </a:r>
          </a:p>
        </p:txBody>
      </p:sp>
      <p:sp>
        <p:nvSpPr>
          <p:cNvPr id="5" name="任意多边形 4"/>
          <p:cNvSpPr/>
          <p:nvPr/>
        </p:nvSpPr>
        <p:spPr>
          <a:xfrm rot="20111513">
            <a:off x="2790009" y="2054279"/>
            <a:ext cx="402771" cy="674914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2589262" y="2810508"/>
            <a:ext cx="359229" cy="326571"/>
          </a:xfrm>
          <a:custGeom>
            <a:avLst/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8978878" y="3027615"/>
            <a:ext cx="258339" cy="270334"/>
          </a:xfrm>
          <a:custGeom>
            <a:avLst/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9336256" y="2431554"/>
            <a:ext cx="381000" cy="27214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13248669">
            <a:off x="2929274" y="3642039"/>
            <a:ext cx="181263" cy="30904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17258953">
            <a:off x="8686693" y="1843429"/>
            <a:ext cx="397911" cy="42832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4"/>
          <p:cNvSpPr/>
          <p:nvPr/>
        </p:nvSpPr>
        <p:spPr>
          <a:xfrm rot="20111513">
            <a:off x="9009372" y="3497680"/>
            <a:ext cx="416758" cy="406389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6 -3.33333E-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 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6 -4.44444E-6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5" grpId="0" bldLvl="0" animBg="1"/>
      <p:bldP spid="5" grpId="1" bldLvl="0" animBg="1"/>
      <p:bldP spid="6" grpId="0" bldLvl="0" animBg="1"/>
      <p:bldP spid="6" grpId="1" bldLvl="0" animBg="1"/>
      <p:bldP spid="7" grpId="0" bldLvl="0" animBg="1"/>
      <p:bldP spid="7" grpId="1" bldLvl="0" animBg="1"/>
      <p:bldP spid="8" grpId="0" bldLvl="0" animBg="1"/>
      <p:bldP spid="8" grpId="1" bldLvl="0" animBg="1"/>
      <p:bldP spid="10" grpId="0" bldLvl="0" animBg="1"/>
      <p:bldP spid="10" grpId="1" bldLvl="0" animBg="1"/>
      <p:bldP spid="11" grpId="0" bldLvl="0" animBg="1"/>
      <p:bldP spid="11" grpId="1" bldLvl="0" animBg="1"/>
      <p:bldP spid="12" grpId="0" bldLvl="0" animBg="1"/>
      <p:bldP spid="12" grpId="1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4" y="1610936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3"/>
          <p:cNvSpPr txBox="1"/>
          <p:nvPr/>
        </p:nvSpPr>
        <p:spPr>
          <a:xfrm>
            <a:off x="1553845" y="1563370"/>
            <a:ext cx="10095865" cy="1531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能够根据具体的数量关系，列出二元一次方程组解决简单的实际问题。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42" y="3431197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8"/>
          <p:cNvSpPr txBox="1"/>
          <p:nvPr/>
        </p:nvSpPr>
        <p:spPr>
          <a:xfrm>
            <a:off x="1560195" y="3361690"/>
            <a:ext cx="10090150" cy="811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学会利用二元一次方程组解决几何、行程问题。</a:t>
            </a:r>
            <a:endParaRPr lang="en-US" altLang="zh-CN" sz="36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温故知新</a:t>
            </a:r>
          </a:p>
        </p:txBody>
      </p:sp>
      <p:sp>
        <p:nvSpPr>
          <p:cNvPr id="20" name="Text Box 20"/>
          <p:cNvSpPr txBox="1">
            <a:spLocks noChangeArrowheads="1"/>
          </p:cNvSpPr>
          <p:nvPr/>
        </p:nvSpPr>
        <p:spPr bwMode="auto">
          <a:xfrm>
            <a:off x="992029" y="1504224"/>
            <a:ext cx="9131689" cy="681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+mn-ea"/>
                <a:ea typeface="+mn-ea"/>
                <a:cs typeface="+mn-ea"/>
              </a:rPr>
              <a:t> </a:t>
            </a:r>
            <a:r>
              <a:rPr lang="zh-CN" altLang="en-US" sz="3200" b="1" dirty="0" smtClean="0">
                <a:solidFill>
                  <a:schemeClr val="accent1">
                    <a:lumMod val="75000"/>
                  </a:schemeClr>
                </a:solidFill>
                <a:latin typeface="+mn-ea"/>
                <a:ea typeface="+mn-ea"/>
                <a:cs typeface="+mn-ea"/>
              </a:rPr>
              <a:t>问题</a:t>
            </a:r>
            <a:r>
              <a:rPr lang="en-US" altLang="zh-CN" sz="3200" b="1" dirty="0" smtClean="0">
                <a:solidFill>
                  <a:schemeClr val="accent1">
                    <a:lumMod val="75000"/>
                  </a:schemeClr>
                </a:solidFill>
                <a:latin typeface="+mn-ea"/>
                <a:ea typeface="+mn-ea"/>
                <a:cs typeface="+mn-ea"/>
              </a:rPr>
              <a:t>1</a:t>
            </a:r>
            <a:r>
              <a:rPr lang="zh-CN" altLang="en-US" sz="3200" b="1" dirty="0" smtClean="0">
                <a:solidFill>
                  <a:schemeClr val="accent1">
                    <a:lumMod val="75000"/>
                  </a:schemeClr>
                </a:solidFill>
                <a:latin typeface="+mn-ea"/>
                <a:ea typeface="+mn-ea"/>
                <a:cs typeface="+mn-ea"/>
              </a:rPr>
              <a:t>：</a:t>
            </a:r>
            <a:r>
              <a:rPr lang="zh-CN" altLang="en-US" sz="3200" b="1" dirty="0" smtClean="0">
                <a:latin typeface="+mn-ea"/>
                <a:ea typeface="+mn-ea"/>
                <a:cs typeface="+mn-ea"/>
              </a:rPr>
              <a:t>解二元一次方程组主要有哪几种方法？</a:t>
            </a:r>
            <a:endParaRPr lang="zh-CN" altLang="en-US" sz="3200" b="1" dirty="0">
              <a:latin typeface="+mn-ea"/>
              <a:ea typeface="+mn-ea"/>
              <a:cs typeface="+mn-ea"/>
            </a:endParaRPr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991870" y="3448685"/>
            <a:ext cx="10872470" cy="681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+mn-ea"/>
                <a:ea typeface="+mn-ea"/>
                <a:cs typeface="+mn-ea"/>
              </a:rPr>
              <a:t> </a:t>
            </a:r>
            <a:r>
              <a:rPr lang="zh-CN" altLang="en-US" sz="3200" b="1" dirty="0" smtClean="0">
                <a:solidFill>
                  <a:schemeClr val="accent1">
                    <a:lumMod val="75000"/>
                  </a:schemeClr>
                </a:solidFill>
                <a:latin typeface="+mn-ea"/>
                <a:ea typeface="+mn-ea"/>
                <a:cs typeface="+mn-ea"/>
              </a:rPr>
              <a:t>问题</a:t>
            </a:r>
            <a:r>
              <a:rPr lang="en-US" altLang="zh-CN" sz="3200" b="1" dirty="0" smtClean="0">
                <a:solidFill>
                  <a:schemeClr val="accent1">
                    <a:lumMod val="75000"/>
                  </a:schemeClr>
                </a:solidFill>
                <a:latin typeface="+mn-ea"/>
                <a:ea typeface="+mn-ea"/>
                <a:cs typeface="+mn-ea"/>
              </a:rPr>
              <a:t>2</a:t>
            </a:r>
            <a:r>
              <a:rPr lang="zh-CN" altLang="en-US" sz="3200" b="1" dirty="0" smtClean="0">
                <a:solidFill>
                  <a:schemeClr val="accent1">
                    <a:lumMod val="75000"/>
                  </a:schemeClr>
                </a:solidFill>
                <a:latin typeface="+mn-ea"/>
                <a:ea typeface="+mn-ea"/>
                <a:cs typeface="+mn-ea"/>
              </a:rPr>
              <a:t>：</a:t>
            </a:r>
            <a:r>
              <a:rPr lang="zh-CN" altLang="en-US" sz="3200" b="1" dirty="0" smtClean="0">
                <a:latin typeface="+mn-ea"/>
                <a:ea typeface="+mn-ea"/>
                <a:cs typeface="+mn-ea"/>
              </a:rPr>
              <a:t>列一元一次方程解决实际问题的步骤有哪些？</a:t>
            </a:r>
            <a:endParaRPr lang="zh-CN" altLang="en-US" sz="3200" b="1" dirty="0">
              <a:latin typeface="+mn-ea"/>
              <a:ea typeface="+mn-ea"/>
              <a:cs typeface="+mn-ea"/>
            </a:endParaRPr>
          </a:p>
        </p:txBody>
      </p:sp>
      <p:sp>
        <p:nvSpPr>
          <p:cNvPr id="12" name="文本框 3"/>
          <p:cNvSpPr txBox="1"/>
          <p:nvPr/>
        </p:nvSpPr>
        <p:spPr>
          <a:xfrm>
            <a:off x="2635250" y="4505960"/>
            <a:ext cx="79197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</a:pPr>
            <a:r>
              <a:rPr lang="zh-CN" altLang="en-US" sz="3200" b="1" dirty="0" smtClean="0">
                <a:solidFill>
                  <a:srgbClr val="C00000"/>
                </a:solidFill>
                <a:latin typeface="+mn-ea"/>
              </a:rPr>
              <a:t>审、设、列、解、验、答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2604281" y="2556452"/>
            <a:ext cx="51508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+mn-ea"/>
              </a:rPr>
              <a:t>代入消元法和加减消元法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0" grpId="0"/>
      <p:bldP spid="12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3" name="Text Box 24"/>
          <p:cNvSpPr txBox="1">
            <a:spLocks noChangeArrowheads="1"/>
          </p:cNvSpPr>
          <p:nvPr/>
        </p:nvSpPr>
        <p:spPr bwMode="auto">
          <a:xfrm>
            <a:off x="591185" y="1003300"/>
            <a:ext cx="11267440" cy="265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3200" b="1" dirty="0">
                <a:solidFill>
                  <a:schemeClr val="accent1">
                    <a:lumMod val="75000"/>
                  </a:schemeClr>
                </a:solidFill>
                <a:latin typeface="+mn-ea"/>
                <a:ea typeface="+mn-ea"/>
                <a:cs typeface="+mn-ea"/>
                <a:sym typeface="宋体" panose="02010600030101010101" pitchFamily="2" charset="-122"/>
              </a:rPr>
              <a:t>探究</a:t>
            </a:r>
            <a:r>
              <a:rPr lang="en-US" altLang="zh-CN" sz="3200" b="1" dirty="0">
                <a:solidFill>
                  <a:schemeClr val="accent1">
                    <a:lumMod val="75000"/>
                  </a:schemeClr>
                </a:solidFill>
                <a:latin typeface="+mn-ea"/>
                <a:ea typeface="+mn-ea"/>
                <a:cs typeface="+mn-ea"/>
                <a:sym typeface="宋体" panose="02010600030101010101" pitchFamily="2" charset="-122"/>
              </a:rPr>
              <a:t>1   </a:t>
            </a:r>
            <a:r>
              <a:rPr lang="zh-CN" altLang="en-US" sz="3200" b="1" dirty="0">
                <a:latin typeface="+mn-ea"/>
                <a:ea typeface="+mn-ea"/>
                <a:cs typeface="+mn-ea"/>
                <a:sym typeface="宋体" panose="02010600030101010101" pitchFamily="2" charset="-122"/>
              </a:rPr>
              <a:t>养牛场原有</a:t>
            </a:r>
            <a:r>
              <a:rPr lang="en-US" altLang="zh-CN" sz="3200" b="1" dirty="0">
                <a:latin typeface="+mn-ea"/>
                <a:ea typeface="+mn-ea"/>
                <a:cs typeface="+mn-ea"/>
                <a:sym typeface="宋体" panose="02010600030101010101" pitchFamily="2" charset="-122"/>
              </a:rPr>
              <a:t>30</a:t>
            </a:r>
            <a:r>
              <a:rPr lang="zh-CN" altLang="en-US" sz="3200" b="1" dirty="0">
                <a:latin typeface="+mn-ea"/>
                <a:ea typeface="+mn-ea"/>
                <a:cs typeface="+mn-ea"/>
                <a:sym typeface="宋体" panose="02010600030101010101" pitchFamily="2" charset="-122"/>
              </a:rPr>
              <a:t>只大牛和</a:t>
            </a:r>
            <a:r>
              <a:rPr lang="en-US" altLang="zh-CN" sz="3200" b="1" dirty="0">
                <a:latin typeface="+mn-ea"/>
                <a:ea typeface="+mn-ea"/>
                <a:cs typeface="+mn-ea"/>
                <a:sym typeface="宋体" panose="02010600030101010101" pitchFamily="2" charset="-122"/>
              </a:rPr>
              <a:t>15</a:t>
            </a:r>
            <a:r>
              <a:rPr lang="zh-CN" altLang="en-US" sz="3200" b="1" dirty="0">
                <a:latin typeface="+mn-ea"/>
                <a:ea typeface="+mn-ea"/>
                <a:cs typeface="+mn-ea"/>
                <a:sym typeface="宋体" panose="02010600030101010101" pitchFamily="2" charset="-122"/>
              </a:rPr>
              <a:t>只小牛，</a:t>
            </a:r>
            <a:r>
              <a:rPr lang="en-US" altLang="zh-CN" sz="3200" b="1" dirty="0">
                <a:latin typeface="+mn-ea"/>
                <a:ea typeface="+mn-ea"/>
                <a:cs typeface="+mn-ea"/>
                <a:sym typeface="宋体" panose="02010600030101010101" pitchFamily="2" charset="-122"/>
              </a:rPr>
              <a:t>1</a:t>
            </a:r>
            <a:r>
              <a:rPr lang="zh-CN" altLang="en-US" sz="3200" b="1" dirty="0">
                <a:latin typeface="+mn-ea"/>
                <a:ea typeface="+mn-ea"/>
                <a:cs typeface="+mn-ea"/>
                <a:sym typeface="宋体" panose="02010600030101010101" pitchFamily="2" charset="-122"/>
              </a:rPr>
              <a:t>天约用饲料</a:t>
            </a:r>
            <a:r>
              <a:rPr lang="en-US" altLang="zh-CN" sz="3200" b="1" dirty="0">
                <a:latin typeface="+mn-ea"/>
                <a:ea typeface="+mn-ea"/>
                <a:cs typeface="+mn-ea"/>
                <a:sym typeface="宋体" panose="02010600030101010101" pitchFamily="2" charset="-122"/>
              </a:rPr>
              <a:t>675 kg</a:t>
            </a:r>
            <a:r>
              <a:rPr lang="zh-CN" altLang="en-US" sz="3200" b="1" dirty="0">
                <a:latin typeface="+mn-ea"/>
                <a:ea typeface="+mn-ea"/>
                <a:cs typeface="+mn-ea"/>
                <a:sym typeface="宋体" panose="02010600030101010101" pitchFamily="2" charset="-122"/>
              </a:rPr>
              <a:t>；一周后又购进</a:t>
            </a:r>
            <a:r>
              <a:rPr lang="en-US" altLang="zh-CN" sz="3200" b="1" dirty="0">
                <a:latin typeface="+mn-ea"/>
                <a:ea typeface="+mn-ea"/>
                <a:cs typeface="+mn-ea"/>
                <a:sym typeface="宋体" panose="02010600030101010101" pitchFamily="2" charset="-122"/>
              </a:rPr>
              <a:t>12</a:t>
            </a:r>
            <a:r>
              <a:rPr lang="zh-CN" altLang="en-US" sz="3200" b="1" dirty="0">
                <a:latin typeface="+mn-ea"/>
                <a:ea typeface="+mn-ea"/>
                <a:cs typeface="+mn-ea"/>
                <a:sym typeface="宋体" panose="02010600030101010101" pitchFamily="2" charset="-122"/>
              </a:rPr>
              <a:t>只大牛和</a:t>
            </a:r>
            <a:r>
              <a:rPr lang="en-US" altLang="zh-CN" sz="3200" b="1" dirty="0">
                <a:latin typeface="+mn-ea"/>
                <a:ea typeface="+mn-ea"/>
                <a:cs typeface="+mn-ea"/>
                <a:sym typeface="宋体" panose="02010600030101010101" pitchFamily="2" charset="-122"/>
              </a:rPr>
              <a:t>5</a:t>
            </a:r>
            <a:r>
              <a:rPr lang="zh-CN" altLang="en-US" sz="3200" b="1" dirty="0">
                <a:latin typeface="+mn-ea"/>
                <a:ea typeface="+mn-ea"/>
                <a:cs typeface="+mn-ea"/>
                <a:sym typeface="宋体" panose="02010600030101010101" pitchFamily="2" charset="-122"/>
              </a:rPr>
              <a:t>只小牛，这时</a:t>
            </a:r>
            <a:r>
              <a:rPr lang="en-US" altLang="zh-CN" sz="3200" b="1" dirty="0">
                <a:latin typeface="+mn-ea"/>
                <a:ea typeface="+mn-ea"/>
                <a:cs typeface="+mn-ea"/>
                <a:sym typeface="宋体" panose="02010600030101010101" pitchFamily="2" charset="-122"/>
              </a:rPr>
              <a:t>1</a:t>
            </a:r>
            <a:r>
              <a:rPr lang="zh-CN" altLang="en-US" sz="3200" b="1" dirty="0">
                <a:latin typeface="+mn-ea"/>
                <a:ea typeface="+mn-ea"/>
                <a:cs typeface="+mn-ea"/>
                <a:sym typeface="宋体" panose="02010600030101010101" pitchFamily="2" charset="-122"/>
              </a:rPr>
              <a:t>天约用饲料</a:t>
            </a:r>
            <a:r>
              <a:rPr lang="en-US" altLang="zh-CN" sz="3200" b="1" dirty="0">
                <a:latin typeface="+mn-ea"/>
                <a:ea typeface="+mn-ea"/>
                <a:cs typeface="+mn-ea"/>
                <a:sym typeface="宋体" panose="02010600030101010101" pitchFamily="2" charset="-122"/>
              </a:rPr>
              <a:t>940 kg.</a:t>
            </a:r>
            <a:r>
              <a:rPr lang="zh-CN" altLang="en-US" sz="3200" b="1" dirty="0">
                <a:latin typeface="+mn-ea"/>
                <a:ea typeface="+mn-ea"/>
                <a:cs typeface="+mn-ea"/>
                <a:sym typeface="宋体" panose="02010600030101010101" pitchFamily="2" charset="-122"/>
              </a:rPr>
              <a:t>饲养员李大叔估计每只大牛</a:t>
            </a:r>
            <a:r>
              <a:rPr lang="en-US" altLang="zh-CN" sz="3200" b="1" dirty="0">
                <a:latin typeface="+mn-ea"/>
                <a:ea typeface="+mn-ea"/>
                <a:cs typeface="+mn-ea"/>
                <a:sym typeface="宋体" panose="02010600030101010101" pitchFamily="2" charset="-122"/>
              </a:rPr>
              <a:t>1</a:t>
            </a:r>
            <a:r>
              <a:rPr lang="zh-CN" altLang="en-US" sz="3200" b="1" dirty="0">
                <a:latin typeface="+mn-ea"/>
                <a:ea typeface="+mn-ea"/>
                <a:cs typeface="+mn-ea"/>
                <a:sym typeface="宋体" panose="02010600030101010101" pitchFamily="2" charset="-122"/>
              </a:rPr>
              <a:t>天约需饲料</a:t>
            </a:r>
            <a:r>
              <a:rPr lang="en-US" altLang="zh-CN" sz="3200" b="1" dirty="0">
                <a:latin typeface="+mn-ea"/>
                <a:ea typeface="+mn-ea"/>
                <a:cs typeface="+mn-ea"/>
                <a:sym typeface="宋体" panose="02010600030101010101" pitchFamily="2" charset="-122"/>
              </a:rPr>
              <a:t>18</a:t>
            </a:r>
            <a:r>
              <a:rPr lang="zh-CN" altLang="en-US" sz="3200" b="1" dirty="0">
                <a:latin typeface="+mn-ea"/>
                <a:ea typeface="+mn-ea"/>
                <a:cs typeface="+mn-ea"/>
                <a:sym typeface="宋体" panose="02010600030101010101" pitchFamily="2" charset="-122"/>
              </a:rPr>
              <a:t>到</a:t>
            </a:r>
            <a:r>
              <a:rPr lang="en-US" altLang="zh-CN" sz="3200" b="1" dirty="0">
                <a:latin typeface="+mn-ea"/>
                <a:ea typeface="+mn-ea"/>
                <a:cs typeface="+mn-ea"/>
                <a:sym typeface="宋体" panose="02010600030101010101" pitchFamily="2" charset="-122"/>
              </a:rPr>
              <a:t>20 kg</a:t>
            </a:r>
            <a:r>
              <a:rPr lang="zh-CN" altLang="en-US" sz="3200" b="1" dirty="0">
                <a:latin typeface="+mn-ea"/>
                <a:ea typeface="+mn-ea"/>
                <a:cs typeface="+mn-ea"/>
                <a:sym typeface="宋体" panose="02010600030101010101" pitchFamily="2" charset="-122"/>
              </a:rPr>
              <a:t>，每只小牛</a:t>
            </a:r>
            <a:r>
              <a:rPr lang="en-US" altLang="zh-CN" sz="3200" b="1" dirty="0">
                <a:latin typeface="+mn-ea"/>
                <a:ea typeface="+mn-ea"/>
                <a:cs typeface="+mn-ea"/>
                <a:sym typeface="宋体" panose="02010600030101010101" pitchFamily="2" charset="-122"/>
              </a:rPr>
              <a:t>1</a:t>
            </a:r>
            <a:r>
              <a:rPr lang="zh-CN" altLang="en-US" sz="3200" b="1" dirty="0">
                <a:latin typeface="+mn-ea"/>
                <a:ea typeface="+mn-ea"/>
                <a:cs typeface="+mn-ea"/>
                <a:sym typeface="宋体" panose="02010600030101010101" pitchFamily="2" charset="-122"/>
              </a:rPr>
              <a:t>天约需饲料</a:t>
            </a:r>
            <a:r>
              <a:rPr lang="en-US" altLang="zh-CN" sz="3200" b="1" dirty="0">
                <a:latin typeface="+mn-ea"/>
                <a:ea typeface="+mn-ea"/>
                <a:cs typeface="+mn-ea"/>
                <a:sym typeface="宋体" panose="02010600030101010101" pitchFamily="2" charset="-122"/>
              </a:rPr>
              <a:t>7</a:t>
            </a:r>
            <a:r>
              <a:rPr lang="zh-CN" altLang="en-US" sz="3200" b="1" dirty="0">
                <a:latin typeface="+mn-ea"/>
                <a:ea typeface="+mn-ea"/>
                <a:cs typeface="+mn-ea"/>
                <a:sym typeface="宋体" panose="02010600030101010101" pitchFamily="2" charset="-122"/>
              </a:rPr>
              <a:t>到</a:t>
            </a:r>
            <a:r>
              <a:rPr lang="en-US" altLang="zh-CN" sz="3200" b="1" dirty="0">
                <a:latin typeface="+mn-ea"/>
                <a:ea typeface="+mn-ea"/>
                <a:cs typeface="+mn-ea"/>
                <a:sym typeface="宋体" panose="02010600030101010101" pitchFamily="2" charset="-122"/>
              </a:rPr>
              <a:t>8 kg.</a:t>
            </a:r>
            <a:r>
              <a:rPr lang="zh-CN" altLang="en-US" sz="3200" b="1" dirty="0">
                <a:latin typeface="+mn-ea"/>
                <a:ea typeface="+mn-ea"/>
                <a:cs typeface="+mn-ea"/>
                <a:sym typeface="宋体" panose="02010600030101010101" pitchFamily="2" charset="-122"/>
              </a:rPr>
              <a:t>你认为李大叔估计的准确吗？</a:t>
            </a:r>
            <a:endParaRPr lang="zh-CN" altLang="en-US" sz="3200" b="1" dirty="0">
              <a:solidFill>
                <a:srgbClr val="FF0000"/>
              </a:solidFill>
              <a:latin typeface="+mn-ea"/>
              <a:ea typeface="+mn-ea"/>
              <a:cs typeface="+mn-ea"/>
              <a:sym typeface="宋体" panose="02010600030101010101" pitchFamily="2" charset="-122"/>
            </a:endParaRPr>
          </a:p>
        </p:txBody>
      </p:sp>
      <p:pic>
        <p:nvPicPr>
          <p:cNvPr id="14" name="Picture 58" descr="草原背景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0890" y="3982870"/>
            <a:ext cx="3652894" cy="240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7" name="文本框 2"/>
          <p:cNvSpPr txBox="1">
            <a:spLocks noChangeArrowheads="1"/>
          </p:cNvSpPr>
          <p:nvPr/>
        </p:nvSpPr>
        <p:spPr bwMode="auto">
          <a:xfrm>
            <a:off x="620395" y="1002030"/>
            <a:ext cx="1037717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3200" b="1" dirty="0">
                <a:solidFill>
                  <a:schemeClr val="accent1">
                    <a:lumMod val="75000"/>
                  </a:schemeClr>
                </a:solidFill>
                <a:latin typeface="+mn-ea"/>
                <a:ea typeface="+mn-ea"/>
                <a:cs typeface="+mn-ea"/>
              </a:rPr>
              <a:t>问题</a:t>
            </a:r>
            <a:r>
              <a:rPr lang="en-US" altLang="zh-CN" sz="3200" b="1" dirty="0" smtClean="0">
                <a:solidFill>
                  <a:schemeClr val="accent1">
                    <a:lumMod val="75000"/>
                  </a:schemeClr>
                </a:solidFill>
                <a:latin typeface="+mn-ea"/>
                <a:ea typeface="+mn-ea"/>
                <a:cs typeface="+mn-ea"/>
              </a:rPr>
              <a:t>1</a:t>
            </a:r>
            <a:r>
              <a:rPr lang="zh-CN" altLang="en-US" sz="3200" b="1" dirty="0" smtClean="0">
                <a:solidFill>
                  <a:schemeClr val="accent1">
                    <a:lumMod val="75000"/>
                  </a:schemeClr>
                </a:solidFill>
                <a:latin typeface="+mn-ea"/>
                <a:ea typeface="+mn-ea"/>
                <a:cs typeface="+mn-ea"/>
              </a:rPr>
              <a:t>：</a:t>
            </a:r>
            <a:r>
              <a:rPr lang="zh-CN" altLang="en-US" sz="3200" b="1" dirty="0" smtClean="0">
                <a:latin typeface="+mn-ea"/>
                <a:ea typeface="+mn-ea"/>
                <a:cs typeface="+mn-ea"/>
              </a:rPr>
              <a:t>题目中哪些是未知量，你</a:t>
            </a:r>
            <a:r>
              <a:rPr lang="zh-CN" altLang="en-US" sz="3200" b="1" dirty="0">
                <a:latin typeface="+mn-ea"/>
                <a:ea typeface="+mn-ea"/>
                <a:cs typeface="+mn-ea"/>
              </a:rPr>
              <a:t>如何设未知数？</a:t>
            </a:r>
          </a:p>
        </p:txBody>
      </p:sp>
      <p:sp>
        <p:nvSpPr>
          <p:cNvPr id="8" name="文本框 9"/>
          <p:cNvSpPr txBox="1">
            <a:spLocks noChangeArrowheads="1"/>
          </p:cNvSpPr>
          <p:nvPr/>
        </p:nvSpPr>
        <p:spPr bwMode="auto">
          <a:xfrm>
            <a:off x="2028435" y="1525142"/>
            <a:ext cx="6921500" cy="1370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3200" b="1" dirty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未知量</a:t>
            </a:r>
            <a:r>
              <a:rPr lang="en-US" altLang="zh-CN" sz="3200" b="1" dirty="0">
                <a:latin typeface="+mn-ea"/>
                <a:ea typeface="+mn-ea"/>
                <a:cs typeface="+mn-ea"/>
              </a:rPr>
              <a:t>   </a:t>
            </a:r>
            <a:r>
              <a:rPr lang="zh-CN" altLang="en-US" sz="3200" b="1" dirty="0">
                <a:latin typeface="+mn-ea"/>
                <a:ea typeface="+mn-ea"/>
                <a:cs typeface="+mn-ea"/>
              </a:rPr>
              <a:t>每头大牛1天需用的饲料</a:t>
            </a:r>
            <a:r>
              <a:rPr lang="en-US" altLang="zh-CN" sz="3200" b="1" dirty="0">
                <a:latin typeface="+mn-ea"/>
                <a:ea typeface="+mn-ea"/>
                <a:cs typeface="+mn-ea"/>
              </a:rPr>
              <a:t>;</a:t>
            </a:r>
          </a:p>
          <a:p>
            <a:pPr algn="just">
              <a:lnSpc>
                <a:spcPct val="130000"/>
              </a:lnSpc>
            </a:pPr>
            <a:r>
              <a:rPr lang="zh-CN" altLang="en-US" sz="3200" b="1" dirty="0">
                <a:latin typeface="+mn-ea"/>
                <a:ea typeface="+mn-ea"/>
                <a:cs typeface="+mn-ea"/>
                <a:sym typeface="宋体" panose="02010600030101010101" pitchFamily="2" charset="-122"/>
              </a:rPr>
              <a:t>             每头小牛1天需用</a:t>
            </a:r>
            <a:r>
              <a:rPr lang="zh-CN" altLang="en-US" sz="3200" b="1" dirty="0">
                <a:latin typeface="+mn-ea"/>
                <a:ea typeface="+mn-ea"/>
                <a:cs typeface="+mn-ea"/>
              </a:rPr>
              <a:t>的</a:t>
            </a:r>
            <a:r>
              <a:rPr lang="zh-CN" altLang="en-US" sz="3200" b="1" dirty="0">
                <a:latin typeface="+mn-ea"/>
                <a:ea typeface="+mn-ea"/>
                <a:cs typeface="+mn-ea"/>
                <a:sym typeface="宋体" panose="02010600030101010101" pitchFamily="2" charset="-122"/>
              </a:rPr>
              <a:t>饲料。</a:t>
            </a:r>
            <a:endParaRPr lang="en-US" altLang="en-US" sz="3200" b="1" dirty="0">
              <a:latin typeface="+mn-ea"/>
              <a:ea typeface="+mn-ea"/>
              <a:cs typeface="+mn-ea"/>
              <a:sym typeface="宋体" panose="02010600030101010101" pitchFamily="2" charset="-122"/>
            </a:endParaRPr>
          </a:p>
        </p:txBody>
      </p:sp>
      <p:sp>
        <p:nvSpPr>
          <p:cNvPr id="9" name="文本框 15"/>
          <p:cNvSpPr txBox="1">
            <a:spLocks noChangeArrowheads="1"/>
          </p:cNvSpPr>
          <p:nvPr/>
        </p:nvSpPr>
        <p:spPr bwMode="auto">
          <a:xfrm>
            <a:off x="594605" y="4195813"/>
            <a:ext cx="656907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3200" b="1" dirty="0">
                <a:solidFill>
                  <a:schemeClr val="accent1">
                    <a:lumMod val="75000"/>
                  </a:schemeClr>
                </a:solidFill>
                <a:latin typeface="+mn-ea"/>
                <a:ea typeface="+mn-ea"/>
                <a:cs typeface="+mn-ea"/>
              </a:rPr>
              <a:t>问题</a:t>
            </a:r>
            <a:r>
              <a:rPr lang="en-US" altLang="zh-CN" sz="3200" b="1" dirty="0" smtClean="0">
                <a:solidFill>
                  <a:schemeClr val="accent1">
                    <a:lumMod val="75000"/>
                  </a:schemeClr>
                </a:solidFill>
                <a:latin typeface="+mn-ea"/>
                <a:ea typeface="+mn-ea"/>
                <a:cs typeface="+mn-ea"/>
              </a:rPr>
              <a:t>2</a:t>
            </a:r>
            <a:r>
              <a:rPr lang="zh-CN" altLang="en-US" sz="3200" b="1" dirty="0" smtClean="0">
                <a:solidFill>
                  <a:schemeClr val="accent1">
                    <a:lumMod val="75000"/>
                  </a:schemeClr>
                </a:solidFill>
                <a:latin typeface="+mn-ea"/>
                <a:ea typeface="+mn-ea"/>
                <a:cs typeface="+mn-ea"/>
              </a:rPr>
              <a:t>：</a:t>
            </a:r>
            <a:r>
              <a:rPr lang="zh-CN" altLang="en-US" sz="3200" b="1" dirty="0" smtClean="0">
                <a:latin typeface="+mn-ea"/>
                <a:ea typeface="+mn-ea"/>
                <a:cs typeface="+mn-ea"/>
              </a:rPr>
              <a:t>题目中</a:t>
            </a:r>
            <a:r>
              <a:rPr lang="zh-CN" altLang="en-US" sz="3200" b="1" dirty="0">
                <a:latin typeface="+mn-ea"/>
                <a:ea typeface="+mn-ea"/>
                <a:cs typeface="+mn-ea"/>
              </a:rPr>
              <a:t>有哪些等量关系？</a:t>
            </a:r>
          </a:p>
        </p:txBody>
      </p:sp>
      <p:sp>
        <p:nvSpPr>
          <p:cNvPr id="10" name="Text Box 24"/>
          <p:cNvSpPr txBox="1">
            <a:spLocks noChangeArrowheads="1"/>
          </p:cNvSpPr>
          <p:nvPr/>
        </p:nvSpPr>
        <p:spPr bwMode="auto">
          <a:xfrm>
            <a:off x="566918" y="4892682"/>
            <a:ext cx="881761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3200" b="1" dirty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(</a:t>
            </a:r>
            <a:r>
              <a:rPr lang="zh-CN" altLang="en-US" sz="3200" b="1" dirty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1</a:t>
            </a:r>
            <a:r>
              <a:rPr lang="en-US" altLang="zh-CN" sz="3200" b="1" dirty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)</a:t>
            </a:r>
            <a:r>
              <a:rPr lang="zh-CN" altLang="en-US" sz="3200" b="1" dirty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30只大牛和15只小牛一天需用饲料为675kg;</a:t>
            </a:r>
          </a:p>
        </p:txBody>
      </p:sp>
      <p:sp>
        <p:nvSpPr>
          <p:cNvPr id="11" name="Text Box 24"/>
          <p:cNvSpPr txBox="1">
            <a:spLocks noChangeArrowheads="1"/>
          </p:cNvSpPr>
          <p:nvPr/>
        </p:nvSpPr>
        <p:spPr bwMode="auto">
          <a:xfrm>
            <a:off x="529113" y="5675185"/>
            <a:ext cx="1082103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3200" b="1" dirty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(2)(</a:t>
            </a:r>
            <a:r>
              <a:rPr lang="zh-CN" altLang="en-US" sz="3200" b="1" dirty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30+12</a:t>
            </a:r>
            <a:r>
              <a:rPr lang="en-US" altLang="en-US" sz="3200" b="1" dirty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)</a:t>
            </a:r>
            <a:r>
              <a:rPr lang="zh-CN" altLang="en-US" sz="3200" b="1" dirty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只大牛和</a:t>
            </a:r>
            <a:r>
              <a:rPr lang="en-US" altLang="en-US" sz="3200" b="1" dirty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(</a:t>
            </a:r>
            <a:r>
              <a:rPr lang="zh-CN" altLang="en-US" sz="3200" b="1" dirty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15+5</a:t>
            </a:r>
            <a:r>
              <a:rPr lang="en-US" altLang="en-US" sz="3200" b="1" dirty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)</a:t>
            </a:r>
            <a:r>
              <a:rPr lang="zh-CN" altLang="en-US" sz="3200" b="1" dirty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只小牛一天需用饲料为940kg</a:t>
            </a:r>
            <a:r>
              <a:rPr lang="en-US" altLang="zh-CN" sz="3200" b="1" dirty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.</a:t>
            </a:r>
          </a:p>
        </p:txBody>
      </p:sp>
      <p:sp>
        <p:nvSpPr>
          <p:cNvPr id="12" name="文本框 20"/>
          <p:cNvSpPr txBox="1">
            <a:spLocks noChangeArrowheads="1"/>
          </p:cNvSpPr>
          <p:nvPr/>
        </p:nvSpPr>
        <p:spPr bwMode="auto">
          <a:xfrm>
            <a:off x="2029460" y="3022600"/>
            <a:ext cx="8968105" cy="1173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zh-CN" altLang="en-US" sz="3200" b="1" dirty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设未知数  </a:t>
            </a:r>
            <a:r>
              <a:rPr lang="zh-CN" altLang="en-US" sz="3200" b="1" dirty="0">
                <a:latin typeface="+mn-ea"/>
                <a:ea typeface="+mn-ea"/>
                <a:cs typeface="+mn-ea"/>
              </a:rPr>
              <a:t>设每</a:t>
            </a:r>
            <a:r>
              <a:rPr lang="zh-CN" altLang="en-US" sz="3200" b="1" dirty="0">
                <a:latin typeface="+mn-ea"/>
                <a:ea typeface="+mn-ea"/>
                <a:cs typeface="+mn-ea"/>
                <a:sym typeface="宋体" panose="02010600030101010101" pitchFamily="2" charset="-122"/>
              </a:rPr>
              <a:t>头</a:t>
            </a:r>
            <a:r>
              <a:rPr lang="zh-CN" altLang="en-US" sz="3200" b="1" dirty="0">
                <a:latin typeface="+mn-ea"/>
                <a:ea typeface="+mn-ea"/>
                <a:cs typeface="+mn-ea"/>
              </a:rPr>
              <a:t>大牛和每</a:t>
            </a:r>
            <a:r>
              <a:rPr lang="zh-CN" altLang="en-US" sz="3200" b="1" dirty="0">
                <a:latin typeface="+mn-ea"/>
                <a:ea typeface="+mn-ea"/>
                <a:cs typeface="+mn-ea"/>
                <a:sym typeface="宋体" panose="02010600030101010101" pitchFamily="2" charset="-122"/>
              </a:rPr>
              <a:t>头</a:t>
            </a:r>
            <a:r>
              <a:rPr lang="zh-CN" altLang="en-US" sz="3200" b="1" dirty="0">
                <a:latin typeface="+mn-ea"/>
                <a:ea typeface="+mn-ea"/>
                <a:cs typeface="+mn-ea"/>
              </a:rPr>
              <a:t>小牛平均1天各需用饲料为</a:t>
            </a:r>
            <a:r>
              <a:rPr lang="zh-CN" altLang="en-US" sz="3200" b="1" i="1" dirty="0">
                <a:latin typeface="+mn-ea"/>
                <a:ea typeface="+mn-ea"/>
                <a:cs typeface="+mn-ea"/>
              </a:rPr>
              <a:t>x </a:t>
            </a:r>
            <a:r>
              <a:rPr lang="zh-CN" altLang="en-US" sz="3200" b="1" dirty="0">
                <a:latin typeface="+mn-ea"/>
                <a:ea typeface="+mn-ea"/>
                <a:cs typeface="+mn-ea"/>
              </a:rPr>
              <a:t>kg和</a:t>
            </a:r>
            <a:r>
              <a:rPr lang="zh-CN" altLang="en-US" sz="3200" b="1" i="1" dirty="0">
                <a:latin typeface="+mn-ea"/>
                <a:ea typeface="+mn-ea"/>
                <a:cs typeface="+mn-ea"/>
              </a:rPr>
              <a:t>y </a:t>
            </a:r>
            <a:r>
              <a:rPr lang="zh-CN" altLang="en-US" sz="3200" b="1" dirty="0">
                <a:latin typeface="+mn-ea"/>
                <a:ea typeface="+mn-ea"/>
                <a:cs typeface="+mn-ea"/>
              </a:rPr>
              <a:t>kg。</a:t>
            </a:r>
            <a:endParaRPr lang="en-US" altLang="zh-CN" sz="3200" b="1" dirty="0">
              <a:latin typeface="+mn-ea"/>
              <a:ea typeface="+mn-ea"/>
              <a:cs typeface="+mn-e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15" name="文本框 15"/>
          <p:cNvSpPr txBox="1">
            <a:spLocks noChangeArrowheads="1"/>
          </p:cNvSpPr>
          <p:nvPr/>
        </p:nvSpPr>
        <p:spPr bwMode="auto">
          <a:xfrm>
            <a:off x="943678" y="865383"/>
            <a:ext cx="656907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3200" b="1" dirty="0" smtClean="0">
                <a:solidFill>
                  <a:schemeClr val="accent1">
                    <a:lumMod val="75000"/>
                  </a:schemeClr>
                </a:solidFill>
                <a:latin typeface="+mn-ea"/>
                <a:ea typeface="+mn-ea"/>
                <a:cs typeface="+mn-ea"/>
              </a:rPr>
              <a:t>问题</a:t>
            </a:r>
            <a:r>
              <a:rPr lang="en-US" altLang="zh-CN" sz="3200" b="1" dirty="0" smtClean="0">
                <a:solidFill>
                  <a:schemeClr val="accent1">
                    <a:lumMod val="75000"/>
                  </a:schemeClr>
                </a:solidFill>
                <a:latin typeface="+mn-ea"/>
                <a:ea typeface="+mn-ea"/>
                <a:cs typeface="+mn-ea"/>
              </a:rPr>
              <a:t>3</a:t>
            </a:r>
            <a:r>
              <a:rPr lang="zh-CN" altLang="en-US" sz="3200" b="1" dirty="0" smtClean="0">
                <a:solidFill>
                  <a:schemeClr val="accent1">
                    <a:lumMod val="75000"/>
                  </a:schemeClr>
                </a:solidFill>
                <a:latin typeface="+mn-ea"/>
                <a:ea typeface="+mn-ea"/>
                <a:cs typeface="+mn-ea"/>
              </a:rPr>
              <a:t>：</a:t>
            </a:r>
            <a:r>
              <a:rPr lang="zh-CN" altLang="en-US" sz="3200" b="1" dirty="0" smtClean="0">
                <a:latin typeface="+mn-ea"/>
                <a:ea typeface="+mn-ea"/>
                <a:cs typeface="+mn-ea"/>
              </a:rPr>
              <a:t>如何解决这一问题？</a:t>
            </a:r>
            <a:endParaRPr lang="zh-CN" altLang="en-US" sz="3200" b="1" dirty="0">
              <a:latin typeface="+mn-ea"/>
              <a:ea typeface="+mn-ea"/>
              <a:cs typeface="+mn-ea"/>
            </a:endParaRPr>
          </a:p>
        </p:txBody>
      </p:sp>
      <p:sp>
        <p:nvSpPr>
          <p:cNvPr id="18" name="Text Box 24"/>
          <p:cNvSpPr txBox="1">
            <a:spLocks noChangeArrowheads="1"/>
          </p:cNvSpPr>
          <p:nvPr/>
        </p:nvSpPr>
        <p:spPr bwMode="auto">
          <a:xfrm>
            <a:off x="943610" y="1587500"/>
            <a:ext cx="10700385" cy="632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zh-CN" altLang="en-US" sz="3200" b="1" dirty="0">
                <a:solidFill>
                  <a:schemeClr val="accent1">
                    <a:lumMod val="75000"/>
                  </a:schemeClr>
                </a:solidFill>
                <a:latin typeface="+mn-ea"/>
                <a:ea typeface="+mn-ea"/>
                <a:cs typeface="+mn-ea"/>
              </a:rPr>
              <a:t>解</a:t>
            </a:r>
            <a:r>
              <a:rPr lang="en-US" altLang="zh-CN" sz="3200" b="1" dirty="0">
                <a:solidFill>
                  <a:schemeClr val="accent1">
                    <a:lumMod val="75000"/>
                  </a:schemeClr>
                </a:solidFill>
                <a:latin typeface="+mn-ea"/>
                <a:ea typeface="+mn-ea"/>
                <a:cs typeface="+mn-ea"/>
              </a:rPr>
              <a:t>:</a:t>
            </a:r>
            <a:r>
              <a:rPr lang="zh-CN" altLang="en-US" sz="3200" b="1" dirty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设每</a:t>
            </a:r>
            <a:r>
              <a:rPr lang="zh-CN" altLang="en-US" sz="3200" b="1" dirty="0">
                <a:solidFill>
                  <a:srgbClr val="C00000"/>
                </a:solidFill>
                <a:latin typeface="+mn-ea"/>
                <a:ea typeface="+mn-ea"/>
                <a:cs typeface="+mn-ea"/>
                <a:sym typeface="宋体" panose="02010600030101010101" pitchFamily="2" charset="-122"/>
              </a:rPr>
              <a:t>头</a:t>
            </a:r>
            <a:r>
              <a:rPr lang="zh-CN" altLang="en-US" sz="3200" b="1" dirty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大牛和小牛</a:t>
            </a:r>
            <a:r>
              <a:rPr lang="zh-CN" altLang="en-US" sz="3200" b="1" dirty="0">
                <a:solidFill>
                  <a:srgbClr val="C00000"/>
                </a:solidFill>
                <a:latin typeface="+mn-ea"/>
                <a:ea typeface="+mn-ea"/>
                <a:cs typeface="+mn-ea"/>
                <a:sym typeface="宋体" panose="02010600030101010101" pitchFamily="2" charset="-122"/>
              </a:rPr>
              <a:t>平均</a:t>
            </a:r>
            <a:r>
              <a:rPr lang="zh-CN" altLang="en-US" sz="3200" b="1" dirty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1天各需用饲料为</a:t>
            </a:r>
            <a:r>
              <a:rPr lang="zh-CN" altLang="en-US" sz="3200" b="1" i="1" dirty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x </a:t>
            </a:r>
            <a:r>
              <a:rPr lang="zh-CN" altLang="en-US" sz="3200" b="1" dirty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kg和</a:t>
            </a:r>
            <a:r>
              <a:rPr lang="zh-CN" altLang="en-US" sz="3200" b="1" i="1" dirty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y </a:t>
            </a:r>
            <a:r>
              <a:rPr lang="zh-CN" altLang="en-US" sz="3200" b="1" dirty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kg。</a:t>
            </a:r>
          </a:p>
        </p:txBody>
      </p:sp>
      <p:sp>
        <p:nvSpPr>
          <p:cNvPr id="19" name="Text Box 24"/>
          <p:cNvSpPr txBox="1">
            <a:spLocks noChangeArrowheads="1"/>
          </p:cNvSpPr>
          <p:nvPr/>
        </p:nvSpPr>
        <p:spPr bwMode="auto">
          <a:xfrm>
            <a:off x="1445666" y="2220156"/>
            <a:ext cx="505968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3200" dirty="0">
                <a:solidFill>
                  <a:srgbClr val="C00000"/>
                </a:solidFill>
                <a:latin typeface="+mn-ea"/>
                <a:ea typeface="+mn-ea"/>
              </a:rPr>
              <a:t>根据等量关系，列方程组：</a:t>
            </a:r>
          </a:p>
        </p:txBody>
      </p:sp>
      <p:sp>
        <p:nvSpPr>
          <p:cNvPr id="20" name="Text Box 24"/>
          <p:cNvSpPr txBox="1">
            <a:spLocks noChangeArrowheads="1"/>
          </p:cNvSpPr>
          <p:nvPr/>
        </p:nvSpPr>
        <p:spPr bwMode="auto">
          <a:xfrm>
            <a:off x="843915" y="4962525"/>
            <a:ext cx="10945495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每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  <a:cs typeface="+mn-ea"/>
                <a:sym typeface="宋体" panose="02010600030101010101" pitchFamily="2" charset="-122"/>
              </a:rPr>
              <a:t>头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大牛和每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  <a:cs typeface="+mn-ea"/>
                <a:sym typeface="宋体" panose="02010600030101010101" pitchFamily="2" charset="-122"/>
              </a:rPr>
              <a:t>头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小牛1天各需用饲料为20kg和5kg，饲养员李大叔估计每天大牛需用饲料18到20</a:t>
            </a:r>
            <a:r>
              <a:rPr lang="zh-CN" altLang="en-US" sz="2400" b="1" dirty="0" smtClean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千克较准确，估计每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  <a:cs typeface="+mn-ea"/>
                <a:sym typeface="宋体" panose="02010600030101010101" pitchFamily="2" charset="-122"/>
              </a:rPr>
              <a:t>头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小牛一天需用7到8</a:t>
            </a:r>
            <a:r>
              <a:rPr lang="zh-CN" altLang="en-US" sz="2400" b="1" dirty="0" smtClean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千克偏高了</a:t>
            </a:r>
            <a:r>
              <a:rPr lang="en-US" altLang="zh-CN" sz="2400" b="1" dirty="0" smtClean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.</a:t>
            </a:r>
          </a:p>
        </p:txBody>
      </p:sp>
      <p:sp>
        <p:nvSpPr>
          <p:cNvPr id="21" name="文本框 2"/>
          <p:cNvSpPr txBox="1">
            <a:spLocks noChangeArrowheads="1"/>
          </p:cNvSpPr>
          <p:nvPr/>
        </p:nvSpPr>
        <p:spPr bwMode="auto">
          <a:xfrm>
            <a:off x="3296989" y="2889446"/>
            <a:ext cx="34829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dirty="0">
                <a:solidFill>
                  <a:srgbClr val="C00000"/>
                </a:solidFill>
              </a:rPr>
              <a:t> </a:t>
            </a:r>
            <a:r>
              <a:rPr lang="en-US" altLang="zh-CN" sz="2400" u="sng" dirty="0">
                <a:solidFill>
                  <a:srgbClr val="C00000"/>
                </a:solidFill>
                <a:latin typeface="Times New Roman" panose="02020603050405020304" charset="0"/>
              </a:rPr>
              <a:t>          </a:t>
            </a:r>
            <a:r>
              <a:rPr lang="en-US" altLang="zh-CN" sz="2400" dirty="0">
                <a:solidFill>
                  <a:srgbClr val="C00000"/>
                </a:solidFill>
                <a:latin typeface="Times New Roman" panose="02020603050405020304" charset="0"/>
              </a:rPr>
              <a:t>+</a:t>
            </a:r>
            <a:r>
              <a:rPr lang="en-US" altLang="zh-CN" sz="2400" u="sng" dirty="0">
                <a:solidFill>
                  <a:srgbClr val="C00000"/>
                </a:solidFill>
                <a:latin typeface="Times New Roman" panose="02020603050405020304" charset="0"/>
              </a:rPr>
              <a:t>           </a:t>
            </a:r>
            <a:r>
              <a:rPr lang="en-US" altLang="zh-CN" sz="2400" dirty="0">
                <a:solidFill>
                  <a:srgbClr val="C00000"/>
                </a:solidFill>
                <a:latin typeface="Times New Roman" panose="02020603050405020304" charset="0"/>
              </a:rPr>
              <a:t>= 675,</a:t>
            </a:r>
          </a:p>
        </p:txBody>
      </p:sp>
      <p:graphicFrame>
        <p:nvGraphicFramePr>
          <p:cNvPr id="22" name="对象 21"/>
          <p:cNvGraphicFramePr>
            <a:graphicFrameLocks noChangeAspect="1"/>
          </p:cNvGraphicFramePr>
          <p:nvPr/>
        </p:nvGraphicFramePr>
        <p:xfrm>
          <a:off x="3229746" y="2900393"/>
          <a:ext cx="349250" cy="1141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96" r:id="rId6" imgW="190500" imgH="457200" progId="Equation.DSMT4">
                  <p:embed/>
                </p:oleObj>
              </mc:Choice>
              <mc:Fallback>
                <p:oleObj r:id="rId6" imgW="190500" imgH="457200" progId="Equation.DSMT4">
                  <p:embed/>
                  <p:pic>
                    <p:nvPicPr>
                      <p:cNvPr id="0" name="图片 583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9746" y="2900393"/>
                        <a:ext cx="349250" cy="1141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文本框 5"/>
          <p:cNvSpPr txBox="1">
            <a:spLocks noChangeArrowheads="1"/>
          </p:cNvSpPr>
          <p:nvPr/>
        </p:nvSpPr>
        <p:spPr bwMode="auto">
          <a:xfrm>
            <a:off x="3296989" y="3518096"/>
            <a:ext cx="34829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>
                <a:solidFill>
                  <a:srgbClr val="C00000"/>
                </a:solidFill>
              </a:rPr>
              <a:t> </a:t>
            </a:r>
            <a:r>
              <a:rPr lang="en-US" altLang="zh-CN" sz="2400" u="sng">
                <a:solidFill>
                  <a:srgbClr val="C00000"/>
                </a:solidFill>
                <a:latin typeface="Times New Roman" panose="02020603050405020304" charset="0"/>
              </a:rPr>
              <a:t>          </a:t>
            </a:r>
            <a:r>
              <a:rPr lang="en-US" altLang="zh-CN" sz="2400">
                <a:solidFill>
                  <a:srgbClr val="C00000"/>
                </a:solidFill>
                <a:latin typeface="Times New Roman" panose="02020603050405020304" charset="0"/>
              </a:rPr>
              <a:t>+</a:t>
            </a:r>
            <a:r>
              <a:rPr lang="en-US" altLang="zh-CN" sz="2400" u="sng">
                <a:solidFill>
                  <a:srgbClr val="C00000"/>
                </a:solidFill>
                <a:latin typeface="Times New Roman" panose="02020603050405020304" charset="0"/>
              </a:rPr>
              <a:t>            </a:t>
            </a:r>
            <a:r>
              <a:rPr lang="en-US" altLang="zh-CN" sz="2400">
                <a:solidFill>
                  <a:srgbClr val="C00000"/>
                </a:solidFill>
                <a:latin typeface="Times New Roman" panose="02020603050405020304" charset="0"/>
              </a:rPr>
              <a:t>= 940.</a:t>
            </a:r>
          </a:p>
        </p:txBody>
      </p:sp>
      <p:sp>
        <p:nvSpPr>
          <p:cNvPr id="24" name="文本框 6"/>
          <p:cNvSpPr txBox="1">
            <a:spLocks noChangeArrowheads="1"/>
          </p:cNvSpPr>
          <p:nvPr/>
        </p:nvSpPr>
        <p:spPr bwMode="auto">
          <a:xfrm>
            <a:off x="3562102" y="2889446"/>
            <a:ext cx="679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>
                <a:solidFill>
                  <a:srgbClr val="C00000"/>
                </a:solidFill>
                <a:latin typeface="Times New Roman" panose="02020603050405020304" charset="0"/>
              </a:rPr>
              <a:t>30</a:t>
            </a:r>
            <a:r>
              <a:rPr lang="en-US" altLang="zh-CN" sz="2400" i="1">
                <a:solidFill>
                  <a:srgbClr val="C00000"/>
                </a:solidFill>
                <a:latin typeface="Times New Roman" panose="02020603050405020304" charset="0"/>
              </a:rPr>
              <a:t>x</a:t>
            </a:r>
          </a:p>
        </p:txBody>
      </p:sp>
      <p:sp>
        <p:nvSpPr>
          <p:cNvPr id="25" name="文本框 7"/>
          <p:cNvSpPr txBox="1">
            <a:spLocks noChangeArrowheads="1"/>
          </p:cNvSpPr>
          <p:nvPr/>
        </p:nvSpPr>
        <p:spPr bwMode="auto">
          <a:xfrm>
            <a:off x="4511251" y="2900393"/>
            <a:ext cx="646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dirty="0">
                <a:solidFill>
                  <a:srgbClr val="C00000"/>
                </a:solidFill>
                <a:latin typeface="Times New Roman" panose="02020603050405020304" charset="0"/>
              </a:rPr>
              <a:t>15</a:t>
            </a:r>
            <a:r>
              <a:rPr lang="en-US" altLang="zh-CN" sz="2400" i="1" dirty="0">
                <a:solidFill>
                  <a:srgbClr val="C00000"/>
                </a:solidFill>
                <a:latin typeface="Times New Roman" panose="02020603050405020304" charset="0"/>
              </a:rPr>
              <a:t>y</a:t>
            </a:r>
          </a:p>
        </p:txBody>
      </p:sp>
      <p:sp>
        <p:nvSpPr>
          <p:cNvPr id="26" name="文本框 8"/>
          <p:cNvSpPr txBox="1">
            <a:spLocks noChangeArrowheads="1"/>
          </p:cNvSpPr>
          <p:nvPr/>
        </p:nvSpPr>
        <p:spPr bwMode="auto">
          <a:xfrm>
            <a:off x="3562102" y="3518096"/>
            <a:ext cx="6302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>
                <a:solidFill>
                  <a:srgbClr val="C00000"/>
                </a:solidFill>
                <a:latin typeface="Times New Roman" panose="02020603050405020304" charset="0"/>
              </a:rPr>
              <a:t>42</a:t>
            </a:r>
            <a:r>
              <a:rPr lang="en-US" altLang="zh-CN" sz="2400" i="1">
                <a:solidFill>
                  <a:srgbClr val="C00000"/>
                </a:solidFill>
                <a:latin typeface="Times New Roman" panose="02020603050405020304" charset="0"/>
              </a:rPr>
              <a:t>x</a:t>
            </a:r>
          </a:p>
        </p:txBody>
      </p:sp>
      <p:sp>
        <p:nvSpPr>
          <p:cNvPr id="27" name="文本框 9"/>
          <p:cNvSpPr txBox="1">
            <a:spLocks noChangeArrowheads="1"/>
          </p:cNvSpPr>
          <p:nvPr/>
        </p:nvSpPr>
        <p:spPr bwMode="auto">
          <a:xfrm>
            <a:off x="4555787" y="3518096"/>
            <a:ext cx="7127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dirty="0">
                <a:solidFill>
                  <a:srgbClr val="C00000"/>
                </a:solidFill>
                <a:latin typeface="Times New Roman" panose="02020603050405020304" charset="0"/>
              </a:rPr>
              <a:t>20</a:t>
            </a:r>
            <a:r>
              <a:rPr lang="en-US" altLang="zh-CN" sz="2400" i="1" dirty="0">
                <a:solidFill>
                  <a:srgbClr val="C00000"/>
                </a:solidFill>
                <a:latin typeface="Times New Roman" panose="02020603050405020304" charset="0"/>
              </a:rPr>
              <a:t>y</a:t>
            </a:r>
          </a:p>
        </p:txBody>
      </p:sp>
      <p:grpSp>
        <p:nvGrpSpPr>
          <p:cNvPr id="28" name="组合 13"/>
          <p:cNvGrpSpPr/>
          <p:nvPr/>
        </p:nvGrpSpPr>
        <p:grpSpPr bwMode="auto">
          <a:xfrm>
            <a:off x="2042547" y="4143749"/>
            <a:ext cx="4398010" cy="961726"/>
            <a:chOff x="1729" y="5842"/>
            <a:chExt cx="6925" cy="1515"/>
          </a:xfrm>
        </p:grpSpPr>
        <p:sp>
          <p:nvSpPr>
            <p:cNvPr id="29" name="文本框 10"/>
            <p:cNvSpPr txBox="1">
              <a:spLocks noChangeArrowheads="1"/>
            </p:cNvSpPr>
            <p:nvPr/>
          </p:nvSpPr>
          <p:spPr bwMode="auto">
            <a:xfrm>
              <a:off x="1729" y="5945"/>
              <a:ext cx="6925" cy="1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dirty="0">
                  <a:solidFill>
                    <a:srgbClr val="C00000"/>
                  </a:solidFill>
                  <a:latin typeface="Times New Roman" panose="02020603050405020304" charset="0"/>
                  <a:ea typeface="黑体" panose="02010609060101010101" pitchFamily="49" charset="-122"/>
                </a:rPr>
                <a:t>解方程组：</a:t>
              </a:r>
              <a:r>
                <a:rPr lang="en-US" altLang="zh-CN" sz="2400" i="1" dirty="0">
                  <a:solidFill>
                    <a:srgbClr val="C00000"/>
                  </a:solidFill>
                  <a:latin typeface="Times New Roman" panose="02020603050405020304" charset="0"/>
                  <a:ea typeface="黑体" panose="02010609060101010101" pitchFamily="49" charset="-122"/>
                </a:rPr>
                <a:t>x</a:t>
              </a:r>
              <a:r>
                <a:rPr lang="en-US" altLang="zh-CN" sz="2400" dirty="0">
                  <a:solidFill>
                    <a:srgbClr val="C00000"/>
                  </a:solidFill>
                  <a:latin typeface="Times New Roman" panose="02020603050405020304" charset="0"/>
                  <a:ea typeface="黑体" panose="02010609060101010101" pitchFamily="49" charset="-122"/>
                </a:rPr>
                <a:t>=</a:t>
              </a:r>
              <a:r>
                <a:rPr lang="en-US" altLang="zh-CN" sz="2400" u="sng" dirty="0">
                  <a:solidFill>
                    <a:srgbClr val="C00000"/>
                  </a:solidFill>
                  <a:latin typeface="Times New Roman" panose="02020603050405020304" charset="0"/>
                  <a:ea typeface="黑体" panose="02010609060101010101" pitchFamily="49" charset="-122"/>
                </a:rPr>
                <a:t>          </a:t>
              </a:r>
              <a:r>
                <a:rPr lang="en-US" altLang="zh-CN" sz="2400" dirty="0">
                  <a:solidFill>
                    <a:srgbClr val="C00000"/>
                  </a:solidFill>
                  <a:latin typeface="Times New Roman" panose="02020603050405020304" charset="0"/>
                  <a:ea typeface="黑体" panose="02010609060101010101" pitchFamily="49" charset="-122"/>
                </a:rPr>
                <a:t>,</a:t>
              </a:r>
            </a:p>
            <a:p>
              <a:r>
                <a:rPr lang="en-US" altLang="zh-CN" sz="2400" dirty="0">
                  <a:solidFill>
                    <a:srgbClr val="C00000"/>
                  </a:solidFill>
                  <a:latin typeface="Times New Roman" panose="02020603050405020304" charset="0"/>
                  <a:ea typeface="黑体" panose="02010609060101010101" pitchFamily="49" charset="-122"/>
                </a:rPr>
                <a:t>                    </a:t>
              </a:r>
              <a:r>
                <a:rPr lang="en-US" altLang="zh-CN" sz="2400" i="1" dirty="0">
                  <a:solidFill>
                    <a:srgbClr val="C00000"/>
                  </a:solidFill>
                  <a:latin typeface="Times New Roman" panose="02020603050405020304" charset="0"/>
                  <a:ea typeface="黑体" panose="02010609060101010101" pitchFamily="49" charset="-122"/>
                </a:rPr>
                <a:t>y</a:t>
              </a:r>
              <a:r>
                <a:rPr lang="en-US" altLang="zh-CN" sz="2400" dirty="0">
                  <a:solidFill>
                    <a:srgbClr val="C00000"/>
                  </a:solidFill>
                  <a:latin typeface="Times New Roman" panose="02020603050405020304" charset="0"/>
                  <a:ea typeface="黑体" panose="02010609060101010101" pitchFamily="49" charset="-122"/>
                </a:rPr>
                <a:t>=</a:t>
              </a:r>
              <a:r>
                <a:rPr lang="en-US" altLang="zh-CN" sz="2400" u="sng" dirty="0">
                  <a:solidFill>
                    <a:srgbClr val="C00000"/>
                  </a:solidFill>
                  <a:latin typeface="Times New Roman" panose="02020603050405020304" charset="0"/>
                  <a:ea typeface="黑体" panose="02010609060101010101" pitchFamily="49" charset="-122"/>
                </a:rPr>
                <a:t>           </a:t>
              </a:r>
              <a:r>
                <a:rPr lang="en-US" altLang="zh-CN" sz="2400" dirty="0">
                  <a:solidFill>
                    <a:srgbClr val="C00000"/>
                  </a:solidFill>
                  <a:latin typeface="Times New Roman" panose="02020603050405020304" charset="0"/>
                  <a:ea typeface="黑体" panose="02010609060101010101" pitchFamily="49" charset="-122"/>
                </a:rPr>
                <a:t>. </a:t>
              </a:r>
            </a:p>
          </p:txBody>
        </p:sp>
        <p:graphicFrame>
          <p:nvGraphicFramePr>
            <p:cNvPr id="30" name="对象 11"/>
            <p:cNvGraphicFramePr>
              <a:graphicFrameLocks noChangeAspect="1"/>
            </p:cNvGraphicFramePr>
            <p:nvPr/>
          </p:nvGraphicFramePr>
          <p:xfrm>
            <a:off x="3966" y="5842"/>
            <a:ext cx="549" cy="15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397" r:id="rId8" imgW="190500" imgH="457200" progId="Equation.DSMT4">
                    <p:embed/>
                  </p:oleObj>
                </mc:Choice>
                <mc:Fallback>
                  <p:oleObj r:id="rId8" imgW="190500" imgH="457200" progId="Equation.DSMT4">
                    <p:embed/>
                    <p:pic>
                      <p:nvPicPr>
                        <p:cNvPr id="0" name="图片 5838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66" y="5842"/>
                          <a:ext cx="549" cy="151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1" name="文本框 14"/>
          <p:cNvSpPr txBox="1">
            <a:spLocks noChangeArrowheads="1"/>
          </p:cNvSpPr>
          <p:nvPr/>
        </p:nvSpPr>
        <p:spPr bwMode="auto">
          <a:xfrm>
            <a:off x="4096362" y="4167412"/>
            <a:ext cx="71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dirty="0">
                <a:solidFill>
                  <a:srgbClr val="C00000"/>
                </a:solidFill>
                <a:latin typeface="Times New Roman" panose="02020603050405020304" charset="0"/>
              </a:rPr>
              <a:t>20</a:t>
            </a:r>
            <a:endParaRPr lang="en-US" altLang="zh-CN" sz="2400" i="1" dirty="0">
              <a:solidFill>
                <a:srgbClr val="C00000"/>
              </a:solidFill>
              <a:latin typeface="Times New Roman" panose="02020603050405020304" charset="0"/>
            </a:endParaRPr>
          </a:p>
        </p:txBody>
      </p:sp>
      <p:sp>
        <p:nvSpPr>
          <p:cNvPr id="32" name="文本框 15"/>
          <p:cNvSpPr txBox="1">
            <a:spLocks noChangeArrowheads="1"/>
          </p:cNvSpPr>
          <p:nvPr/>
        </p:nvSpPr>
        <p:spPr bwMode="auto">
          <a:xfrm>
            <a:off x="4171602" y="4607456"/>
            <a:ext cx="71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dirty="0">
                <a:solidFill>
                  <a:srgbClr val="C00000"/>
                </a:solidFill>
                <a:latin typeface="Times New Roman" panose="02020603050405020304" charset="0"/>
              </a:rPr>
              <a:t>5</a:t>
            </a:r>
            <a:endParaRPr lang="en-US" altLang="zh-CN" sz="2400" i="1" dirty="0">
              <a:solidFill>
                <a:srgbClr val="C00000"/>
              </a:solidFill>
              <a:latin typeface="Times New Roman" panose="02020603050405020304" charset="0"/>
            </a:endParaRPr>
          </a:p>
        </p:txBody>
      </p:sp>
      <p:sp>
        <p:nvSpPr>
          <p:cNvPr id="3" name="PA_矩形 2"/>
          <p:cNvSpPr/>
          <p:nvPr>
            <p:custDataLst>
              <p:tags r:id="rId3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 Box 24"/>
          <p:cNvSpPr txBox="1">
            <a:spLocks noChangeArrowheads="1"/>
          </p:cNvSpPr>
          <p:nvPr/>
        </p:nvSpPr>
        <p:spPr bwMode="auto">
          <a:xfrm>
            <a:off x="8398373" y="2344427"/>
            <a:ext cx="266573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b="1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(</a:t>
            </a:r>
            <a:r>
              <a:rPr lang="zh-CN" altLang="en-US" b="1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1</a:t>
            </a:r>
            <a:r>
              <a:rPr lang="en-US" altLang="zh-CN" b="1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)</a:t>
            </a:r>
            <a:r>
              <a:rPr lang="zh-CN" altLang="en-US" b="1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30只大牛和15只小牛</a:t>
            </a:r>
          </a:p>
          <a:p>
            <a:pPr algn="just"/>
            <a:r>
              <a:rPr lang="zh-CN" altLang="en-US" b="1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一天需用饲料为675kg;</a:t>
            </a:r>
          </a:p>
        </p:txBody>
      </p:sp>
      <p:sp>
        <p:nvSpPr>
          <p:cNvPr id="11" name="Text Box 24"/>
          <p:cNvSpPr txBox="1">
            <a:spLocks noChangeArrowheads="1"/>
          </p:cNvSpPr>
          <p:nvPr/>
        </p:nvSpPr>
        <p:spPr bwMode="auto">
          <a:xfrm>
            <a:off x="8398350" y="2989770"/>
            <a:ext cx="333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b="1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(2)(</a:t>
            </a:r>
            <a:r>
              <a:rPr lang="zh-CN" altLang="en-US" b="1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30+12</a:t>
            </a:r>
            <a:r>
              <a:rPr lang="en-US" altLang="en-US" b="1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)</a:t>
            </a:r>
            <a:r>
              <a:rPr lang="zh-CN" altLang="en-US" b="1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只大牛和</a:t>
            </a:r>
            <a:r>
              <a:rPr lang="en-US" altLang="en-US" b="1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(</a:t>
            </a:r>
            <a:r>
              <a:rPr lang="zh-CN" altLang="en-US" b="1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15+5</a:t>
            </a:r>
            <a:r>
              <a:rPr lang="en-US" altLang="en-US" b="1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)</a:t>
            </a:r>
            <a:r>
              <a:rPr lang="zh-CN" altLang="en-US" b="1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只</a:t>
            </a:r>
          </a:p>
          <a:p>
            <a:pPr algn="just"/>
            <a:r>
              <a:rPr lang="zh-CN" altLang="en-US" b="1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小牛一天需用饲料为940kg</a:t>
            </a:r>
            <a:r>
              <a:rPr lang="en-US" altLang="zh-CN" b="1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 bldLvl="0"/>
      <p:bldP spid="19" grpId="0" bldLvl="0"/>
      <p:bldP spid="20" grpId="0" bldLvl="0"/>
      <p:bldP spid="21" grpId="0"/>
      <p:bldP spid="23" grpId="0"/>
      <p:bldP spid="24" grpId="0"/>
      <p:bldP spid="25" grpId="0"/>
      <p:bldP spid="26" grpId="0"/>
      <p:bldP spid="27" grpId="0"/>
      <p:bldP spid="31" grpId="0"/>
      <p:bldP spid="32" grpId="0"/>
      <p:bldP spid="7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实际应用</a:t>
            </a:r>
          </a:p>
        </p:txBody>
      </p:sp>
      <p:sp>
        <p:nvSpPr>
          <p:cNvPr id="7" name="矩形 6"/>
          <p:cNvSpPr/>
          <p:nvPr/>
        </p:nvSpPr>
        <p:spPr>
          <a:xfrm>
            <a:off x="333829" y="1010875"/>
            <a:ext cx="11858171" cy="2158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noProof="1">
                <a:solidFill>
                  <a:srgbClr val="002060"/>
                </a:solidFill>
                <a:latin typeface="+mn-ea"/>
                <a:cs typeface="+mn-ea"/>
              </a:rPr>
              <a:t>剧情发展：</a:t>
            </a:r>
            <a:r>
              <a:rPr lang="zh-CN" altLang="en-US" sz="2800" b="1" noProof="1">
                <a:latin typeface="+mn-ea"/>
                <a:cs typeface="+mn-ea"/>
              </a:rPr>
              <a:t>随着养牛场规模逐渐扩大，李大叔需聘请饲养员协助管理现有的</a:t>
            </a:r>
            <a:r>
              <a:rPr lang="en-US" altLang="zh-CN" sz="2800" b="1" noProof="1">
                <a:latin typeface="+mn-ea"/>
                <a:cs typeface="+mn-ea"/>
              </a:rPr>
              <a:t>42</a:t>
            </a:r>
            <a:r>
              <a:rPr lang="zh-CN" altLang="en-US" sz="2800" b="1" noProof="1">
                <a:latin typeface="+mn-ea"/>
                <a:cs typeface="+mn-ea"/>
              </a:rPr>
              <a:t>头大牛和</a:t>
            </a:r>
            <a:r>
              <a:rPr lang="en-US" altLang="zh-CN" sz="2800" b="1" noProof="1">
                <a:latin typeface="+mn-ea"/>
                <a:cs typeface="+mn-ea"/>
              </a:rPr>
              <a:t>20</a:t>
            </a:r>
            <a:r>
              <a:rPr lang="zh-CN" altLang="en-US" sz="2800" b="1" noProof="1">
                <a:latin typeface="+mn-ea"/>
                <a:cs typeface="+mn-ea"/>
              </a:rPr>
              <a:t>头小牛，已知甲种饲养员每人可负责</a:t>
            </a:r>
            <a:r>
              <a:rPr lang="en-US" altLang="zh-CN" sz="2800" b="1" noProof="1">
                <a:latin typeface="+mn-ea"/>
                <a:cs typeface="+mn-ea"/>
              </a:rPr>
              <a:t>8</a:t>
            </a:r>
            <a:r>
              <a:rPr lang="zh-CN" altLang="en-US" sz="2800" b="1" noProof="1">
                <a:latin typeface="+mn-ea"/>
                <a:cs typeface="+mn-ea"/>
              </a:rPr>
              <a:t>头大牛和</a:t>
            </a:r>
            <a:r>
              <a:rPr lang="en-US" altLang="zh-CN" sz="2800" b="1" noProof="1">
                <a:latin typeface="+mn-ea"/>
                <a:cs typeface="+mn-ea"/>
              </a:rPr>
              <a:t>4</a:t>
            </a:r>
            <a:r>
              <a:rPr lang="zh-CN" altLang="en-US" sz="2800" b="1" noProof="1">
                <a:latin typeface="+mn-ea"/>
                <a:cs typeface="+mn-ea"/>
              </a:rPr>
              <a:t>头小牛，乙种饲养员每人可负责</a:t>
            </a:r>
            <a:r>
              <a:rPr lang="en-US" altLang="zh-CN" sz="2800" b="1" noProof="1">
                <a:latin typeface="+mn-ea"/>
                <a:cs typeface="+mn-ea"/>
              </a:rPr>
              <a:t>5</a:t>
            </a:r>
            <a:r>
              <a:rPr lang="zh-CN" altLang="en-US" sz="2800" b="1" noProof="1">
                <a:latin typeface="+mn-ea"/>
                <a:cs typeface="+mn-ea"/>
              </a:rPr>
              <a:t>头大牛和</a:t>
            </a:r>
            <a:r>
              <a:rPr lang="en-US" altLang="zh-CN" sz="2800" b="1" noProof="1">
                <a:latin typeface="+mn-ea"/>
                <a:cs typeface="+mn-ea"/>
              </a:rPr>
              <a:t>2</a:t>
            </a:r>
            <a:r>
              <a:rPr lang="zh-CN" altLang="en-US" sz="2800" b="1" noProof="1">
                <a:latin typeface="+mn-ea"/>
                <a:cs typeface="+mn-ea"/>
              </a:rPr>
              <a:t>头小牛，请问李大叔应聘请甲乙两种饲养员各多少人？</a:t>
            </a:r>
          </a:p>
        </p:txBody>
      </p:sp>
      <p:sp>
        <p:nvSpPr>
          <p:cNvPr id="9" name="文本框 20"/>
          <p:cNvSpPr txBox="1">
            <a:spLocks noChangeArrowheads="1"/>
          </p:cNvSpPr>
          <p:nvPr/>
        </p:nvSpPr>
        <p:spPr bwMode="auto">
          <a:xfrm>
            <a:off x="1217838" y="3321323"/>
            <a:ext cx="9493703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</a:rPr>
              <a:t>解：设李大叔应聘请甲种饲养员</a:t>
            </a:r>
            <a:r>
              <a:rPr lang="en-US" altLang="zh-CN" sz="2800" b="1" i="1" dirty="0">
                <a:solidFill>
                  <a:srgbClr val="FF0000"/>
                </a:solidFill>
                <a:latin typeface="+mn-ea"/>
                <a:cs typeface="+mn-ea"/>
                <a:sym typeface="宋体" panose="02010600030101010101" pitchFamily="2" charset="-122"/>
              </a:rPr>
              <a:t>x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</a:rPr>
              <a:t>人，乙种饲养员</a:t>
            </a:r>
            <a:r>
              <a:rPr lang="en-US" altLang="zh-CN" sz="2800" b="1" i="1" dirty="0">
                <a:solidFill>
                  <a:srgbClr val="FF0000"/>
                </a:solidFill>
                <a:latin typeface="+mn-ea"/>
                <a:cs typeface="+mn-ea"/>
                <a:sym typeface="宋体" panose="02010600030101010101" pitchFamily="2" charset="-122"/>
              </a:rPr>
              <a:t>y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</a:rPr>
              <a:t>人，则：</a:t>
            </a:r>
          </a:p>
        </p:txBody>
      </p:sp>
      <p:grpSp>
        <p:nvGrpSpPr>
          <p:cNvPr id="10" name="组合 9"/>
          <p:cNvGrpSpPr/>
          <p:nvPr/>
        </p:nvGrpSpPr>
        <p:grpSpPr bwMode="auto">
          <a:xfrm>
            <a:off x="2620736" y="3999639"/>
            <a:ext cx="2906713" cy="1471612"/>
            <a:chOff x="2788" y="7298"/>
            <a:chExt cx="4577" cy="2317"/>
          </a:xfrm>
        </p:grpSpPr>
        <p:graphicFrame>
          <p:nvGraphicFramePr>
            <p:cNvPr id="11" name="对象 3"/>
            <p:cNvGraphicFramePr/>
            <p:nvPr/>
          </p:nvGraphicFramePr>
          <p:xfrm>
            <a:off x="2788" y="7298"/>
            <a:ext cx="550" cy="179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6" r:id="rId6" imgW="190500" imgH="457200" progId="Equation.3">
                    <p:embed/>
                  </p:oleObj>
                </mc:Choice>
                <mc:Fallback>
                  <p:oleObj r:id="rId6" imgW="190500" imgH="457200" progId="Equation.3">
                    <p:embed/>
                    <p:pic>
                      <p:nvPicPr>
                        <p:cNvPr id="0" name="Picture 2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88" y="7298"/>
                          <a:ext cx="550" cy="179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文本框 2"/>
            <p:cNvSpPr txBox="1">
              <a:spLocks noChangeArrowheads="1"/>
            </p:cNvSpPr>
            <p:nvPr/>
          </p:nvSpPr>
          <p:spPr bwMode="auto">
            <a:xfrm>
              <a:off x="3112" y="7299"/>
              <a:ext cx="4253" cy="150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Times New Roman" panose="02020603050405020304" charset="0"/>
                  <a:ea typeface="黑体" panose="02010609060101010101" pitchFamily="49" charset="-122"/>
                </a:rPr>
                <a:t> </a:t>
              </a:r>
              <a:r>
                <a:rPr lang="en-US" altLang="zh-CN" sz="2800" u="sng">
                  <a:latin typeface="Times New Roman" panose="02020603050405020304" charset="0"/>
                  <a:ea typeface="黑体" panose="02010609060101010101" pitchFamily="49" charset="-122"/>
                </a:rPr>
                <a:t>       </a:t>
              </a:r>
              <a:r>
                <a:rPr lang="en-US" altLang="zh-CN" sz="2800">
                  <a:latin typeface="Times New Roman" panose="02020603050405020304" charset="0"/>
                  <a:ea typeface="黑体" panose="02010609060101010101" pitchFamily="49" charset="-122"/>
                </a:rPr>
                <a:t>+</a:t>
              </a:r>
              <a:r>
                <a:rPr lang="en-US" altLang="zh-CN" sz="2800" u="sng">
                  <a:latin typeface="Times New Roman" panose="02020603050405020304" charset="0"/>
                  <a:ea typeface="黑体" panose="02010609060101010101" pitchFamily="49" charset="-122"/>
                </a:rPr>
                <a:t>        </a:t>
              </a:r>
              <a:r>
                <a:rPr lang="en-US" altLang="zh-CN" sz="2800">
                  <a:latin typeface="Times New Roman" panose="02020603050405020304" charset="0"/>
                  <a:ea typeface="黑体" panose="02010609060101010101" pitchFamily="49" charset="-122"/>
                </a:rPr>
                <a:t>= 42,</a:t>
              </a:r>
            </a:p>
          </p:txBody>
        </p:sp>
        <p:sp>
          <p:nvSpPr>
            <p:cNvPr id="13" name="文本框 5"/>
            <p:cNvSpPr txBox="1">
              <a:spLocks noChangeArrowheads="1"/>
            </p:cNvSpPr>
            <p:nvPr/>
          </p:nvSpPr>
          <p:spPr bwMode="auto">
            <a:xfrm>
              <a:off x="3112" y="8114"/>
              <a:ext cx="4253" cy="150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Times New Roman" panose="02020603050405020304" charset="0"/>
                  <a:ea typeface="黑体" panose="02010609060101010101" pitchFamily="49" charset="-122"/>
                </a:rPr>
                <a:t> </a:t>
              </a:r>
              <a:r>
                <a:rPr lang="en-US" altLang="zh-CN" sz="2800" u="sng">
                  <a:latin typeface="Times New Roman" panose="02020603050405020304" charset="0"/>
                  <a:ea typeface="黑体" panose="02010609060101010101" pitchFamily="49" charset="-122"/>
                </a:rPr>
                <a:t>       </a:t>
              </a:r>
              <a:r>
                <a:rPr lang="en-US" altLang="zh-CN" sz="2800">
                  <a:latin typeface="Times New Roman" panose="02020603050405020304" charset="0"/>
                  <a:ea typeface="黑体" panose="02010609060101010101" pitchFamily="49" charset="-122"/>
                </a:rPr>
                <a:t>+</a:t>
              </a:r>
              <a:r>
                <a:rPr lang="en-US" altLang="zh-CN" sz="2800" u="sng">
                  <a:latin typeface="Times New Roman" panose="02020603050405020304" charset="0"/>
                  <a:ea typeface="黑体" panose="02010609060101010101" pitchFamily="49" charset="-122"/>
                </a:rPr>
                <a:t>        </a:t>
              </a:r>
              <a:r>
                <a:rPr lang="en-US" altLang="zh-CN" sz="2800">
                  <a:latin typeface="Times New Roman" panose="02020603050405020304" charset="0"/>
                  <a:ea typeface="黑体" panose="02010609060101010101" pitchFamily="49" charset="-122"/>
                </a:rPr>
                <a:t>= 20.</a:t>
              </a:r>
            </a:p>
          </p:txBody>
        </p:sp>
      </p:grpSp>
      <p:sp>
        <p:nvSpPr>
          <p:cNvPr id="14" name="文本框 21"/>
          <p:cNvSpPr txBox="1">
            <a:spLocks noChangeArrowheads="1"/>
          </p:cNvSpPr>
          <p:nvPr/>
        </p:nvSpPr>
        <p:spPr bwMode="auto">
          <a:xfrm>
            <a:off x="2969986" y="3955189"/>
            <a:ext cx="67945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8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x</a:t>
            </a:r>
          </a:p>
        </p:txBody>
      </p:sp>
      <p:sp>
        <p:nvSpPr>
          <p:cNvPr id="15" name="文本框 22"/>
          <p:cNvSpPr txBox="1">
            <a:spLocks noChangeArrowheads="1"/>
          </p:cNvSpPr>
          <p:nvPr/>
        </p:nvSpPr>
        <p:spPr bwMode="auto">
          <a:xfrm>
            <a:off x="3854224" y="3999639"/>
            <a:ext cx="646112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5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y</a:t>
            </a:r>
          </a:p>
        </p:txBody>
      </p:sp>
      <p:sp>
        <p:nvSpPr>
          <p:cNvPr id="16" name="文本框 23"/>
          <p:cNvSpPr txBox="1">
            <a:spLocks noChangeArrowheads="1"/>
          </p:cNvSpPr>
          <p:nvPr/>
        </p:nvSpPr>
        <p:spPr bwMode="auto">
          <a:xfrm>
            <a:off x="2969986" y="4472714"/>
            <a:ext cx="67945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4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x</a:t>
            </a:r>
          </a:p>
        </p:txBody>
      </p:sp>
      <p:sp>
        <p:nvSpPr>
          <p:cNvPr id="18" name="文本框 26"/>
          <p:cNvSpPr txBox="1">
            <a:spLocks noChangeArrowheads="1"/>
          </p:cNvSpPr>
          <p:nvPr/>
        </p:nvSpPr>
        <p:spPr bwMode="auto">
          <a:xfrm>
            <a:off x="3854224" y="4477476"/>
            <a:ext cx="646112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2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y</a:t>
            </a:r>
          </a:p>
        </p:txBody>
      </p:sp>
      <p:sp>
        <p:nvSpPr>
          <p:cNvPr id="19" name="文本框 27"/>
          <p:cNvSpPr txBox="1">
            <a:spLocks noChangeArrowheads="1"/>
          </p:cNvSpPr>
          <p:nvPr/>
        </p:nvSpPr>
        <p:spPr bwMode="auto">
          <a:xfrm>
            <a:off x="5527449" y="4215539"/>
            <a:ext cx="111760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解得：</a:t>
            </a:r>
          </a:p>
        </p:txBody>
      </p:sp>
      <p:grpSp>
        <p:nvGrpSpPr>
          <p:cNvPr id="20" name="组合 19"/>
          <p:cNvGrpSpPr/>
          <p:nvPr/>
        </p:nvGrpSpPr>
        <p:grpSpPr bwMode="auto">
          <a:xfrm>
            <a:off x="6589486" y="3928201"/>
            <a:ext cx="1681163" cy="1069975"/>
            <a:chOff x="9841" y="7298"/>
            <a:chExt cx="2647" cy="1686"/>
          </a:xfrm>
        </p:grpSpPr>
        <p:graphicFrame>
          <p:nvGraphicFramePr>
            <p:cNvPr id="21" name="对象 3"/>
            <p:cNvGraphicFramePr/>
            <p:nvPr/>
          </p:nvGraphicFramePr>
          <p:xfrm>
            <a:off x="9841" y="7299"/>
            <a:ext cx="550" cy="16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7" r:id="rId8" imgW="190500" imgH="457200" progId="Equation.3">
                    <p:embed/>
                  </p:oleObj>
                </mc:Choice>
                <mc:Fallback>
                  <p:oleObj r:id="rId8" imgW="190500" imgH="457200" progId="Equation.3">
                    <p:embed/>
                    <p:pic>
                      <p:nvPicPr>
                        <p:cNvPr id="0" name="对象 3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841" y="7299"/>
                          <a:ext cx="550" cy="168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" name="文本框 30"/>
            <p:cNvSpPr txBox="1">
              <a:spLocks noChangeArrowheads="1"/>
            </p:cNvSpPr>
            <p:nvPr/>
          </p:nvSpPr>
          <p:spPr bwMode="auto">
            <a:xfrm>
              <a:off x="10391" y="7298"/>
              <a:ext cx="2097" cy="82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2800" i="1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pitchFamily="49" charset="-122"/>
                  <a:sym typeface="宋体" panose="02010600030101010101" pitchFamily="2" charset="-122"/>
                </a:rPr>
                <a:t>x </a:t>
              </a:r>
              <a:r>
                <a:rPr lang="en-US" altLang="zh-CN" sz="280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pitchFamily="49" charset="-122"/>
                </a:rPr>
                <a:t>=4 </a:t>
              </a:r>
            </a:p>
          </p:txBody>
        </p:sp>
        <p:sp>
          <p:nvSpPr>
            <p:cNvPr id="23" name="文本框 31"/>
            <p:cNvSpPr txBox="1">
              <a:spLocks noChangeArrowheads="1"/>
            </p:cNvSpPr>
            <p:nvPr/>
          </p:nvSpPr>
          <p:spPr bwMode="auto">
            <a:xfrm>
              <a:off x="10391" y="8114"/>
              <a:ext cx="2097" cy="82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2800" i="1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pitchFamily="49" charset="-122"/>
                  <a:sym typeface="宋体" panose="02010600030101010101" pitchFamily="2" charset="-122"/>
                </a:rPr>
                <a:t>y </a:t>
              </a:r>
              <a:r>
                <a:rPr lang="en-US" altLang="zh-CN" sz="280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pitchFamily="49" charset="-122"/>
                </a:rPr>
                <a:t>= 2 </a:t>
              </a:r>
            </a:p>
          </p:txBody>
        </p:sp>
      </p:grpSp>
      <p:sp>
        <p:nvSpPr>
          <p:cNvPr id="24" name="文本框 32"/>
          <p:cNvSpPr txBox="1">
            <a:spLocks noChangeArrowheads="1"/>
          </p:cNvSpPr>
          <p:nvPr/>
        </p:nvSpPr>
        <p:spPr bwMode="auto">
          <a:xfrm>
            <a:off x="1793422" y="5453335"/>
            <a:ext cx="894715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zh-CN" sz="2800" b="1" dirty="0">
                <a:solidFill>
                  <a:srgbClr val="FF0000"/>
                </a:solidFill>
                <a:latin typeface="+mn-ea"/>
                <a:cs typeface="+mn-ea"/>
              </a:rPr>
              <a:t>答：李大叔应聘请甲种饲养员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cs typeface="+mn-ea"/>
              </a:rPr>
              <a:t>4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</a:rPr>
              <a:t>人，乙种饲养员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cs typeface="+mn-ea"/>
              </a:rPr>
              <a:t>2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</a:rPr>
              <a:t>人。</a:t>
            </a:r>
            <a:endParaRPr lang="en-US" altLang="zh-CN" sz="2800" b="1" dirty="0">
              <a:solidFill>
                <a:srgbClr val="FF0000"/>
              </a:solidFill>
              <a:latin typeface="+mn-ea"/>
              <a:cs typeface="+mn-e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15" grpId="0"/>
      <p:bldP spid="16" grpId="0"/>
      <p:bldP spid="18" grpId="0"/>
      <p:bldP spid="19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实际应用</a:t>
            </a:r>
          </a:p>
        </p:txBody>
      </p:sp>
      <p:sp>
        <p:nvSpPr>
          <p:cNvPr id="7" name="矩形 6"/>
          <p:cNvSpPr/>
          <p:nvPr/>
        </p:nvSpPr>
        <p:spPr>
          <a:xfrm>
            <a:off x="1085850" y="1660525"/>
            <a:ext cx="10020300" cy="4615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b="1" dirty="0">
                <a:latin typeface="+mn-ea"/>
                <a:cs typeface="+mn-ea"/>
              </a:rPr>
              <a:t>（</a:t>
            </a:r>
            <a:r>
              <a:rPr lang="en-US" altLang="zh-CN" sz="2800" b="1" dirty="0">
                <a:latin typeface="+mn-ea"/>
                <a:cs typeface="+mn-ea"/>
              </a:rPr>
              <a:t>1</a:t>
            </a:r>
            <a:r>
              <a:rPr lang="zh-CN" altLang="en-US" sz="2800" b="1" dirty="0">
                <a:latin typeface="+mn-ea"/>
                <a:cs typeface="+mn-ea"/>
              </a:rPr>
              <a:t>）</a:t>
            </a:r>
            <a:r>
              <a:rPr lang="zh-CN" altLang="en-US" sz="2800" b="1" dirty="0">
                <a:solidFill>
                  <a:srgbClr val="C00000"/>
                </a:solidFill>
                <a:latin typeface="+mn-ea"/>
                <a:cs typeface="+mn-ea"/>
              </a:rPr>
              <a:t>审：</a:t>
            </a:r>
            <a:r>
              <a:rPr lang="zh-CN" altLang="en-US" sz="2800" b="1" dirty="0">
                <a:latin typeface="+mn-ea"/>
                <a:cs typeface="+mn-ea"/>
              </a:rPr>
              <a:t>认真审题，分清题中的已知量、未知量，并明确它们之间的相等关系； </a:t>
            </a:r>
          </a:p>
          <a:p>
            <a:pPr algn="just">
              <a:lnSpc>
                <a:spcPct val="150000"/>
              </a:lnSpc>
            </a:pPr>
            <a:r>
              <a:rPr lang="zh-CN" altLang="en-US" sz="2800" b="1" dirty="0">
                <a:latin typeface="+mn-ea"/>
                <a:cs typeface="+mn-ea"/>
              </a:rPr>
              <a:t>（</a:t>
            </a:r>
            <a:r>
              <a:rPr lang="en-US" altLang="zh-CN" sz="2800" b="1" dirty="0">
                <a:latin typeface="+mn-ea"/>
                <a:cs typeface="+mn-ea"/>
              </a:rPr>
              <a:t>2</a:t>
            </a:r>
            <a:r>
              <a:rPr lang="zh-CN" altLang="en-US" sz="2800" b="1" dirty="0">
                <a:latin typeface="+mn-ea"/>
                <a:cs typeface="+mn-ea"/>
              </a:rPr>
              <a:t>）</a:t>
            </a:r>
            <a:r>
              <a:rPr lang="zh-CN" altLang="en-US" sz="2800" b="1" dirty="0">
                <a:solidFill>
                  <a:srgbClr val="C00000"/>
                </a:solidFill>
                <a:latin typeface="+mn-ea"/>
                <a:cs typeface="+mn-ea"/>
              </a:rPr>
              <a:t>设：</a:t>
            </a:r>
            <a:r>
              <a:rPr lang="zh-CN" altLang="en-US" sz="2800" b="1" dirty="0">
                <a:latin typeface="+mn-ea"/>
                <a:cs typeface="+mn-ea"/>
              </a:rPr>
              <a:t>恰当地设未知数； </a:t>
            </a:r>
          </a:p>
          <a:p>
            <a:pPr algn="just">
              <a:lnSpc>
                <a:spcPct val="150000"/>
              </a:lnSpc>
            </a:pPr>
            <a:r>
              <a:rPr lang="zh-CN" altLang="en-US" sz="2800" b="1" dirty="0">
                <a:latin typeface="+mn-ea"/>
                <a:cs typeface="+mn-ea"/>
              </a:rPr>
              <a:t>（</a:t>
            </a:r>
            <a:r>
              <a:rPr lang="en-US" altLang="zh-CN" sz="2800" b="1" dirty="0">
                <a:latin typeface="+mn-ea"/>
                <a:cs typeface="+mn-ea"/>
              </a:rPr>
              <a:t>3</a:t>
            </a:r>
            <a:r>
              <a:rPr lang="zh-CN" altLang="en-US" sz="2800" b="1" dirty="0">
                <a:latin typeface="+mn-ea"/>
                <a:cs typeface="+mn-ea"/>
              </a:rPr>
              <a:t>）</a:t>
            </a:r>
            <a:r>
              <a:rPr lang="zh-CN" altLang="en-US" sz="2800" b="1" dirty="0">
                <a:solidFill>
                  <a:srgbClr val="C00000"/>
                </a:solidFill>
                <a:latin typeface="+mn-ea"/>
                <a:cs typeface="+mn-ea"/>
              </a:rPr>
              <a:t>列：</a:t>
            </a:r>
            <a:r>
              <a:rPr lang="zh-CN" altLang="en-US" sz="2800" b="1" dirty="0">
                <a:latin typeface="+mn-ea"/>
                <a:cs typeface="+mn-ea"/>
              </a:rPr>
              <a:t>依据题中的相等关系列出方程组； </a:t>
            </a:r>
          </a:p>
          <a:p>
            <a:pPr algn="just">
              <a:lnSpc>
                <a:spcPct val="150000"/>
              </a:lnSpc>
            </a:pPr>
            <a:r>
              <a:rPr lang="zh-CN" altLang="en-US" sz="2800" b="1" dirty="0">
                <a:latin typeface="+mn-ea"/>
                <a:cs typeface="+mn-ea"/>
              </a:rPr>
              <a:t>（</a:t>
            </a:r>
            <a:r>
              <a:rPr lang="en-US" altLang="zh-CN" sz="2800" b="1" dirty="0">
                <a:latin typeface="+mn-ea"/>
                <a:cs typeface="+mn-ea"/>
              </a:rPr>
              <a:t>4</a:t>
            </a:r>
            <a:r>
              <a:rPr lang="zh-CN" altLang="en-US" sz="2800" b="1" dirty="0">
                <a:latin typeface="+mn-ea"/>
                <a:cs typeface="+mn-ea"/>
              </a:rPr>
              <a:t>）</a:t>
            </a:r>
            <a:r>
              <a:rPr lang="zh-CN" altLang="en-US" sz="2800" b="1" dirty="0">
                <a:solidFill>
                  <a:srgbClr val="C00000"/>
                </a:solidFill>
                <a:latin typeface="+mn-ea"/>
                <a:cs typeface="+mn-ea"/>
              </a:rPr>
              <a:t>解：</a:t>
            </a:r>
            <a:r>
              <a:rPr lang="zh-CN" altLang="en-US" sz="2800" b="1" dirty="0">
                <a:latin typeface="+mn-ea"/>
                <a:cs typeface="+mn-ea"/>
              </a:rPr>
              <a:t>解方程组，求出未知数的值； </a:t>
            </a:r>
          </a:p>
          <a:p>
            <a:pPr algn="just">
              <a:lnSpc>
                <a:spcPct val="150000"/>
              </a:lnSpc>
            </a:pPr>
            <a:r>
              <a:rPr lang="zh-CN" altLang="en-US" sz="2800" b="1" dirty="0">
                <a:latin typeface="+mn-ea"/>
                <a:cs typeface="+mn-ea"/>
              </a:rPr>
              <a:t>（</a:t>
            </a:r>
            <a:r>
              <a:rPr lang="en-US" altLang="zh-CN" sz="2800" b="1" dirty="0">
                <a:latin typeface="+mn-ea"/>
                <a:cs typeface="+mn-ea"/>
              </a:rPr>
              <a:t>5</a:t>
            </a:r>
            <a:r>
              <a:rPr lang="zh-CN" altLang="en-US" sz="2800" b="1" dirty="0">
                <a:latin typeface="+mn-ea"/>
                <a:cs typeface="+mn-ea"/>
              </a:rPr>
              <a:t>）</a:t>
            </a:r>
            <a:r>
              <a:rPr lang="zh-CN" altLang="en-US" sz="2800" b="1" dirty="0">
                <a:solidFill>
                  <a:srgbClr val="C00000"/>
                </a:solidFill>
                <a:latin typeface="+mn-ea"/>
                <a:cs typeface="+mn-ea"/>
              </a:rPr>
              <a:t>验：</a:t>
            </a:r>
            <a:r>
              <a:rPr lang="zh-CN" altLang="en-US" sz="2800" b="1" dirty="0">
                <a:latin typeface="+mn-ea"/>
                <a:cs typeface="+mn-ea"/>
              </a:rPr>
              <a:t>检验所求得的未知数的值是否符合题意和实际意义； </a:t>
            </a:r>
          </a:p>
          <a:p>
            <a:pPr algn="just">
              <a:lnSpc>
                <a:spcPct val="150000"/>
              </a:lnSpc>
            </a:pPr>
            <a:r>
              <a:rPr lang="zh-CN" altLang="en-US" sz="2800" b="1" dirty="0">
                <a:latin typeface="+mn-ea"/>
                <a:cs typeface="+mn-ea"/>
              </a:rPr>
              <a:t>（</a:t>
            </a:r>
            <a:r>
              <a:rPr lang="en-US" altLang="zh-CN" sz="2800" b="1" dirty="0">
                <a:latin typeface="+mn-ea"/>
                <a:cs typeface="+mn-ea"/>
              </a:rPr>
              <a:t>6</a:t>
            </a:r>
            <a:r>
              <a:rPr lang="zh-CN" altLang="en-US" sz="2800" b="1" dirty="0">
                <a:latin typeface="+mn-ea"/>
                <a:cs typeface="+mn-ea"/>
              </a:rPr>
              <a:t>）</a:t>
            </a:r>
            <a:r>
              <a:rPr lang="zh-CN" altLang="en-US" sz="2800" b="1" dirty="0">
                <a:solidFill>
                  <a:srgbClr val="C00000"/>
                </a:solidFill>
                <a:latin typeface="+mn-ea"/>
                <a:cs typeface="+mn-ea"/>
              </a:rPr>
              <a:t>答：</a:t>
            </a:r>
            <a:r>
              <a:rPr lang="zh-CN" altLang="en-US" sz="2800" b="1" dirty="0">
                <a:latin typeface="+mn-ea"/>
                <a:cs typeface="+mn-ea"/>
              </a:rPr>
              <a:t>写出答案。</a:t>
            </a:r>
          </a:p>
        </p:txBody>
      </p:sp>
      <p:sp>
        <p:nvSpPr>
          <p:cNvPr id="8" name="矩形 7"/>
          <p:cNvSpPr/>
          <p:nvPr/>
        </p:nvSpPr>
        <p:spPr>
          <a:xfrm>
            <a:off x="911898" y="824915"/>
            <a:ext cx="6583680" cy="7372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b="1" dirty="0">
                <a:solidFill>
                  <a:srgbClr val="C00000"/>
                </a:solidFill>
                <a:latin typeface="+mn-ea"/>
              </a:rPr>
              <a:t>用二元一次方程组解决实际问题的步骤：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5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25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25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5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5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25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实际应用</a:t>
            </a:r>
          </a:p>
        </p:txBody>
      </p: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650875" y="906780"/>
            <a:ext cx="1104392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0" lang="zh-CN" altLang="en-US" sz="2800" b="0" dirty="0" smtClean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某</a:t>
            </a:r>
            <a:r>
              <a:rPr kumimoji="0" lang="zh-CN" altLang="en-US" sz="2800" b="0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高校共有</a:t>
            </a:r>
            <a:r>
              <a:rPr kumimoji="0" lang="en-US" altLang="zh-CN" sz="2800" b="0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5</a:t>
            </a:r>
            <a:r>
              <a:rPr kumimoji="0" lang="zh-CN" altLang="en-US" sz="2800" b="0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个大餐厅和</a:t>
            </a:r>
            <a:r>
              <a:rPr kumimoji="0" lang="en-US" altLang="zh-CN" sz="2800" b="0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2</a:t>
            </a:r>
            <a:r>
              <a:rPr kumimoji="0" lang="zh-CN" altLang="en-US" sz="2800" b="0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个小餐厅，经过测试：同时开放</a:t>
            </a:r>
            <a:r>
              <a:rPr kumimoji="0" lang="en-US" altLang="zh-CN" sz="2800" b="0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1</a:t>
            </a:r>
            <a:r>
              <a:rPr kumimoji="0" lang="zh-CN" altLang="en-US" sz="2800" b="0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个大餐厅和</a:t>
            </a:r>
            <a:r>
              <a:rPr kumimoji="0" lang="en-US" altLang="zh-CN" sz="2800" b="0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2</a:t>
            </a:r>
            <a:r>
              <a:rPr kumimoji="0" lang="zh-CN" altLang="en-US" sz="2800" b="0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个小餐厅，可供</a:t>
            </a:r>
            <a:r>
              <a:rPr kumimoji="0" lang="en-US" altLang="zh-CN" sz="2800" b="0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1680</a:t>
            </a:r>
            <a:r>
              <a:rPr kumimoji="0" lang="zh-CN" altLang="en-US" sz="2800" b="0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名学生就餐；同时开放</a:t>
            </a:r>
            <a:r>
              <a:rPr kumimoji="0" lang="en-US" altLang="zh-CN" sz="2800" b="0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2</a:t>
            </a:r>
            <a:r>
              <a:rPr kumimoji="0" lang="zh-CN" altLang="en-US" sz="2800" b="0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个大餐厅和</a:t>
            </a:r>
            <a:r>
              <a:rPr kumimoji="0" lang="en-US" altLang="zh-CN" sz="2800" b="0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1</a:t>
            </a:r>
            <a:r>
              <a:rPr kumimoji="0" lang="zh-CN" altLang="en-US" sz="2800" b="0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个小餐厅，可供</a:t>
            </a:r>
            <a:r>
              <a:rPr kumimoji="0" lang="en-US" altLang="zh-CN" sz="2800" b="0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2280</a:t>
            </a:r>
            <a:r>
              <a:rPr kumimoji="0" lang="zh-CN" altLang="en-US" sz="2800" b="0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名学生就餐</a:t>
            </a:r>
            <a:r>
              <a:rPr kumimoji="0" lang="en-US" altLang="zh-CN" sz="2800" b="0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.</a:t>
            </a:r>
            <a:br>
              <a:rPr kumimoji="0" lang="en-US" altLang="zh-CN" sz="2800" b="0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</a:br>
            <a:r>
              <a:rPr kumimoji="0" lang="zh-CN" altLang="en-US" sz="2800" b="0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（</a:t>
            </a:r>
            <a:r>
              <a:rPr kumimoji="0" lang="en-US" altLang="zh-CN" sz="2800" b="0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1</a:t>
            </a:r>
            <a:r>
              <a:rPr kumimoji="0" lang="zh-CN" altLang="en-US" sz="2800" b="0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）求</a:t>
            </a:r>
            <a:r>
              <a:rPr kumimoji="0" lang="en-US" altLang="zh-CN" sz="2800" b="0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1</a:t>
            </a:r>
            <a:r>
              <a:rPr kumimoji="0" lang="zh-CN" altLang="en-US" sz="2800" b="0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个大餐厅和</a:t>
            </a:r>
            <a:r>
              <a:rPr kumimoji="0" lang="en-US" altLang="zh-CN" sz="2800" b="0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1</a:t>
            </a:r>
            <a:r>
              <a:rPr kumimoji="0" lang="zh-CN" altLang="en-US" sz="2800" b="0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个小餐厅分别可供多少名学生就餐？</a:t>
            </a:r>
            <a:br>
              <a:rPr kumimoji="0" lang="zh-CN" altLang="en-US" sz="2800" b="0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</a:br>
            <a:r>
              <a:rPr kumimoji="0" lang="zh-CN" altLang="en-US" sz="2800" b="0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（</a:t>
            </a:r>
            <a:r>
              <a:rPr kumimoji="0" lang="en-US" altLang="zh-CN" sz="2800" b="0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2</a:t>
            </a:r>
            <a:r>
              <a:rPr kumimoji="0" lang="zh-CN" altLang="en-US" sz="2800" b="0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）若</a:t>
            </a:r>
            <a:r>
              <a:rPr kumimoji="0" lang="en-US" altLang="zh-CN" sz="2800" b="0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7</a:t>
            </a:r>
            <a:r>
              <a:rPr kumimoji="0" lang="zh-CN" altLang="en-US" sz="2800" b="0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个餐厅同时开放，请估计一下能否供应全校的</a:t>
            </a:r>
            <a:r>
              <a:rPr kumimoji="0" lang="en-US" altLang="zh-CN" sz="2800" b="0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5300</a:t>
            </a:r>
            <a:r>
              <a:rPr kumimoji="0" lang="zh-CN" altLang="en-US" sz="2800" b="0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名学生就餐？请说明理由</a:t>
            </a:r>
            <a:r>
              <a:rPr kumimoji="0" lang="en-US" altLang="zh-CN" sz="2800" b="0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.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442165" y="3553579"/>
            <a:ext cx="8642350" cy="398780"/>
          </a:xfrm>
          <a:prstGeom prst="rect">
            <a:avLst/>
          </a:prstGeom>
          <a:noFill/>
          <a:ln w="38100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zh-CN" altLang="en-US" sz="2000" b="1" dirty="0">
                <a:solidFill>
                  <a:srgbClr val="C00000"/>
                </a:solidFill>
                <a:latin typeface="+mn-ea"/>
                <a:cs typeface="+mn-ea"/>
              </a:rPr>
              <a:t>解</a:t>
            </a:r>
            <a:r>
              <a:rPr lang="en-US" altLang="zh-CN" sz="2000" b="1" dirty="0">
                <a:solidFill>
                  <a:srgbClr val="C00000"/>
                </a:solidFill>
                <a:latin typeface="+mn-ea"/>
                <a:cs typeface="+mn-ea"/>
                <a:sym typeface="Wingdings" panose="05000000000000000000" pitchFamily="2" charset="2"/>
              </a:rPr>
              <a:t>: </a:t>
            </a:r>
            <a:r>
              <a:rPr lang="en-US" altLang="zh-CN" sz="2000" b="1" dirty="0">
                <a:solidFill>
                  <a:srgbClr val="C00000"/>
                </a:solidFill>
                <a:latin typeface="+mn-ea"/>
                <a:cs typeface="+mn-ea"/>
              </a:rPr>
              <a:t>(1)</a:t>
            </a:r>
            <a:r>
              <a:rPr lang="zh-CN" altLang="en-US" sz="2000" b="1" dirty="0">
                <a:solidFill>
                  <a:srgbClr val="C00000"/>
                </a:solidFill>
                <a:latin typeface="+mn-ea"/>
                <a:cs typeface="+mn-ea"/>
              </a:rPr>
              <a:t>设</a:t>
            </a:r>
            <a:r>
              <a:rPr kumimoji="0" lang="en-US" altLang="zh-CN" sz="2000" b="1" dirty="0">
                <a:solidFill>
                  <a:srgbClr val="C00000"/>
                </a:solidFill>
                <a:latin typeface="+mn-ea"/>
                <a:cs typeface="+mn-ea"/>
              </a:rPr>
              <a:t>1</a:t>
            </a:r>
            <a:r>
              <a:rPr kumimoji="0" lang="zh-CN" altLang="en-US" sz="2000" b="1" dirty="0">
                <a:solidFill>
                  <a:srgbClr val="C00000"/>
                </a:solidFill>
                <a:latin typeface="+mn-ea"/>
                <a:cs typeface="+mn-ea"/>
              </a:rPr>
              <a:t>个大餐厅和</a:t>
            </a:r>
            <a:r>
              <a:rPr kumimoji="0" lang="en-US" altLang="zh-CN" sz="2000" b="1" dirty="0">
                <a:solidFill>
                  <a:srgbClr val="C00000"/>
                </a:solidFill>
                <a:latin typeface="+mn-ea"/>
                <a:cs typeface="+mn-ea"/>
              </a:rPr>
              <a:t>1</a:t>
            </a:r>
            <a:r>
              <a:rPr kumimoji="0" lang="zh-CN" altLang="en-US" sz="2000" b="1" dirty="0">
                <a:solidFill>
                  <a:srgbClr val="C00000"/>
                </a:solidFill>
                <a:latin typeface="+mn-ea"/>
                <a:cs typeface="+mn-ea"/>
              </a:rPr>
              <a:t>个小餐厅分别可供</a:t>
            </a:r>
            <a:r>
              <a:rPr kumimoji="0" lang="en-US" altLang="zh-CN" sz="2000" b="1" dirty="0">
                <a:solidFill>
                  <a:srgbClr val="C00000"/>
                </a:solidFill>
                <a:latin typeface="+mn-ea"/>
                <a:cs typeface="+mn-ea"/>
              </a:rPr>
              <a:t>x</a:t>
            </a:r>
            <a:r>
              <a:rPr kumimoji="0" lang="zh-CN" altLang="en-US" sz="2000" b="1" dirty="0">
                <a:solidFill>
                  <a:srgbClr val="C00000"/>
                </a:solidFill>
                <a:latin typeface="+mn-ea"/>
                <a:cs typeface="+mn-ea"/>
              </a:rPr>
              <a:t>名</a:t>
            </a:r>
            <a:r>
              <a:rPr kumimoji="0" lang="en-US" altLang="zh-CN" sz="2000" b="1" dirty="0">
                <a:solidFill>
                  <a:srgbClr val="C00000"/>
                </a:solidFill>
                <a:latin typeface="+mn-ea"/>
                <a:cs typeface="+mn-ea"/>
              </a:rPr>
              <a:t>,y</a:t>
            </a:r>
            <a:r>
              <a:rPr kumimoji="0" lang="zh-CN" altLang="en-US" sz="2000" b="1" dirty="0">
                <a:solidFill>
                  <a:srgbClr val="C00000"/>
                </a:solidFill>
                <a:latin typeface="+mn-ea"/>
                <a:cs typeface="+mn-ea"/>
              </a:rPr>
              <a:t>名学生就餐，</a:t>
            </a:r>
          </a:p>
        </p:txBody>
      </p:sp>
      <p:sp>
        <p:nvSpPr>
          <p:cNvPr id="10" name="AutoShape 6"/>
          <p:cNvSpPr/>
          <p:nvPr/>
        </p:nvSpPr>
        <p:spPr bwMode="auto">
          <a:xfrm>
            <a:off x="3102833" y="4040956"/>
            <a:ext cx="252375" cy="915044"/>
          </a:xfrm>
          <a:prstGeom prst="leftBrace">
            <a:avLst>
              <a:gd name="adj1" fmla="val 35194"/>
              <a:gd name="adj2" fmla="val 50000"/>
            </a:avLst>
          </a:prstGeom>
          <a:noFill/>
          <a:ln w="19050">
            <a:solidFill>
              <a:srgbClr val="C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 sz="2000" b="1">
              <a:solidFill>
                <a:srgbClr val="C00000"/>
              </a:solidFill>
              <a:latin typeface="+mn-ea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3200938" y="3978721"/>
            <a:ext cx="2247066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000" dirty="0" smtClean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x+2y=1680</a:t>
            </a:r>
            <a:r>
              <a:rPr lang="zh-CN" altLang="en-US" sz="2000" dirty="0" smtClean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，</a:t>
            </a:r>
            <a:endParaRPr lang="en-US" altLang="zh-CN" sz="2000" dirty="0">
              <a:solidFill>
                <a:srgbClr val="C00000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3305831" y="4484470"/>
            <a:ext cx="2017372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000" dirty="0" smtClean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2x+y=2280</a:t>
            </a:r>
            <a:r>
              <a:rPr lang="zh-CN" altLang="en-US" sz="2000" dirty="0" smtClean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，</a:t>
            </a:r>
            <a:endParaRPr lang="en-US" altLang="zh-CN" sz="2000" dirty="0">
              <a:solidFill>
                <a:srgbClr val="C00000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5273133" y="4231779"/>
            <a:ext cx="1366837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dirty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解得</a:t>
            </a:r>
            <a:r>
              <a:rPr lang="en-US" altLang="zh-CN" sz="2000" dirty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:</a:t>
            </a:r>
          </a:p>
        </p:txBody>
      </p:sp>
      <p:sp>
        <p:nvSpPr>
          <p:cNvPr id="14" name="AutoShape 10"/>
          <p:cNvSpPr/>
          <p:nvPr/>
        </p:nvSpPr>
        <p:spPr bwMode="auto">
          <a:xfrm>
            <a:off x="6176036" y="4109931"/>
            <a:ext cx="152400" cy="835322"/>
          </a:xfrm>
          <a:prstGeom prst="leftBrace">
            <a:avLst>
              <a:gd name="adj1" fmla="val 35460"/>
              <a:gd name="adj2" fmla="val 50000"/>
            </a:avLst>
          </a:prstGeom>
          <a:noFill/>
          <a:ln w="19050">
            <a:solidFill>
              <a:srgbClr val="C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 sz="2000" b="1">
              <a:solidFill>
                <a:srgbClr val="C00000"/>
              </a:solidFill>
              <a:latin typeface="+mn-ea"/>
            </a:endParaRP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6328436" y="3987421"/>
            <a:ext cx="1249045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dirty="0" smtClean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x=960</a:t>
            </a:r>
            <a:r>
              <a:rPr lang="zh-CN" altLang="en-US" sz="2000" dirty="0" smtClean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，</a:t>
            </a:r>
            <a:endParaRPr lang="en-US" altLang="zh-CN" sz="2000" dirty="0">
              <a:solidFill>
                <a:srgbClr val="C00000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6262066" y="4483588"/>
            <a:ext cx="1549433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000" dirty="0" smtClean="0">
                <a:solidFill>
                  <a:srgbClr val="C00000"/>
                </a:solidFill>
                <a:latin typeface="+mn-ea"/>
                <a:ea typeface="+mn-ea"/>
              </a:rPr>
              <a:t>y=360.</a:t>
            </a:r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1442165" y="5106079"/>
            <a:ext cx="8389937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altLang="zh-CN" sz="2000" dirty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(2)</a:t>
            </a:r>
            <a:r>
              <a:rPr lang="zh-CN" altLang="en-US" sz="2000" dirty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若</a:t>
            </a:r>
            <a:r>
              <a:rPr lang="en-US" altLang="zh-CN" sz="2000" dirty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7</a:t>
            </a:r>
            <a:r>
              <a:rPr lang="zh-CN" altLang="en-US" sz="2000" dirty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个餐厅同时开放，则</a:t>
            </a:r>
            <a:r>
              <a:rPr lang="zh-CN" altLang="en-US" sz="2000" dirty="0" smtClean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有</a:t>
            </a:r>
            <a:r>
              <a:rPr lang="en-US" altLang="zh-CN" sz="2000" dirty="0" smtClean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5×960+2×360=5320&gt;5300.</a:t>
            </a:r>
            <a:endParaRPr lang="en-US" altLang="zh-CN" sz="2000" dirty="0">
              <a:solidFill>
                <a:srgbClr val="C00000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1442165" y="5689136"/>
            <a:ext cx="7971883" cy="860425"/>
          </a:xfrm>
          <a:prstGeom prst="rect">
            <a:avLst/>
          </a:prstGeom>
          <a:noFill/>
          <a:ln w="38100" algn="ctr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zh-CN" altLang="en-US" sz="2000" b="1" dirty="0">
                <a:solidFill>
                  <a:srgbClr val="C00000"/>
                </a:solidFill>
                <a:latin typeface="+mn-ea"/>
                <a:cs typeface="+mn-ea"/>
              </a:rPr>
              <a:t>答</a:t>
            </a:r>
            <a:r>
              <a:rPr lang="zh-CN" altLang="en-US" sz="2000" b="1" dirty="0">
                <a:solidFill>
                  <a:srgbClr val="C00000"/>
                </a:solidFill>
                <a:latin typeface="+mn-ea"/>
                <a:cs typeface="+mn-ea"/>
                <a:sym typeface="Wingdings" panose="05000000000000000000" pitchFamily="2" charset="2"/>
              </a:rPr>
              <a:t>：</a:t>
            </a:r>
            <a:r>
              <a:rPr lang="zh-CN" altLang="en-US" sz="2000" b="1" dirty="0">
                <a:solidFill>
                  <a:srgbClr val="C00000"/>
                </a:solidFill>
                <a:latin typeface="+mn-ea"/>
                <a:cs typeface="+mn-ea"/>
              </a:rPr>
              <a:t> </a:t>
            </a:r>
            <a:r>
              <a:rPr lang="en-US" altLang="zh-CN" sz="2000" b="1" dirty="0">
                <a:solidFill>
                  <a:srgbClr val="C00000"/>
                </a:solidFill>
                <a:latin typeface="+mn-ea"/>
                <a:cs typeface="+mn-ea"/>
              </a:rPr>
              <a:t>(1) </a:t>
            </a:r>
            <a:r>
              <a:rPr kumimoji="0" lang="en-US" altLang="zh-CN" sz="2000" b="1" dirty="0">
                <a:solidFill>
                  <a:srgbClr val="C00000"/>
                </a:solidFill>
                <a:latin typeface="+mn-ea"/>
                <a:cs typeface="+mn-ea"/>
              </a:rPr>
              <a:t>1</a:t>
            </a:r>
            <a:r>
              <a:rPr kumimoji="0" lang="zh-CN" altLang="en-US" sz="2000" b="1" dirty="0">
                <a:solidFill>
                  <a:srgbClr val="C00000"/>
                </a:solidFill>
                <a:latin typeface="+mn-ea"/>
                <a:cs typeface="+mn-ea"/>
              </a:rPr>
              <a:t>个大餐厅和</a:t>
            </a:r>
            <a:r>
              <a:rPr kumimoji="0" lang="en-US" altLang="zh-CN" sz="2000" b="1" dirty="0">
                <a:solidFill>
                  <a:srgbClr val="C00000"/>
                </a:solidFill>
                <a:latin typeface="+mn-ea"/>
                <a:cs typeface="+mn-ea"/>
              </a:rPr>
              <a:t>1</a:t>
            </a:r>
            <a:r>
              <a:rPr kumimoji="0" lang="zh-CN" altLang="en-US" sz="2000" b="1" dirty="0">
                <a:solidFill>
                  <a:srgbClr val="C00000"/>
                </a:solidFill>
                <a:latin typeface="+mn-ea"/>
                <a:cs typeface="+mn-ea"/>
              </a:rPr>
              <a:t>个小餐厅分别可供</a:t>
            </a:r>
            <a:r>
              <a:rPr kumimoji="0" lang="en-US" altLang="zh-CN" sz="2000" b="1" dirty="0">
                <a:solidFill>
                  <a:srgbClr val="C00000"/>
                </a:solidFill>
                <a:latin typeface="+mn-ea"/>
                <a:cs typeface="+mn-ea"/>
              </a:rPr>
              <a:t>960</a:t>
            </a:r>
            <a:r>
              <a:rPr kumimoji="0" lang="zh-CN" altLang="en-US" sz="2000" b="1" dirty="0">
                <a:solidFill>
                  <a:srgbClr val="C00000"/>
                </a:solidFill>
                <a:latin typeface="+mn-ea"/>
                <a:cs typeface="+mn-ea"/>
              </a:rPr>
              <a:t>名</a:t>
            </a:r>
            <a:r>
              <a:rPr kumimoji="0" lang="en-US" altLang="zh-CN" sz="2000" b="1" dirty="0">
                <a:solidFill>
                  <a:srgbClr val="C00000"/>
                </a:solidFill>
                <a:latin typeface="+mn-ea"/>
                <a:cs typeface="+mn-ea"/>
              </a:rPr>
              <a:t>,360</a:t>
            </a:r>
            <a:r>
              <a:rPr kumimoji="0" lang="zh-CN" altLang="en-US" sz="2000" b="1" dirty="0">
                <a:solidFill>
                  <a:srgbClr val="C00000"/>
                </a:solidFill>
                <a:latin typeface="+mn-ea"/>
                <a:cs typeface="+mn-ea"/>
              </a:rPr>
              <a:t>名学生就餐</a:t>
            </a:r>
            <a:r>
              <a:rPr kumimoji="0" lang="en-US" altLang="zh-CN" sz="2000" b="1" dirty="0">
                <a:solidFill>
                  <a:srgbClr val="C00000"/>
                </a:solidFill>
                <a:latin typeface="+mn-ea"/>
                <a:cs typeface="+mn-ea"/>
              </a:rPr>
              <a:t>. </a:t>
            </a:r>
            <a:endParaRPr kumimoji="0" lang="en-US" altLang="zh-CN" sz="2000" b="1" dirty="0" smtClean="0">
              <a:solidFill>
                <a:srgbClr val="C00000"/>
              </a:solidFill>
              <a:latin typeface="+mn-ea"/>
              <a:cs typeface="+mn-ea"/>
            </a:endParaRPr>
          </a:p>
          <a:p>
            <a:pPr algn="just">
              <a:spcBef>
                <a:spcPct val="50000"/>
              </a:spcBef>
              <a:defRPr/>
            </a:pPr>
            <a:r>
              <a:rPr lang="en-US" altLang="zh-CN" sz="2000" b="1" dirty="0" smtClean="0">
                <a:solidFill>
                  <a:srgbClr val="C00000"/>
                </a:solidFill>
                <a:latin typeface="+mn-ea"/>
                <a:cs typeface="+mn-ea"/>
              </a:rPr>
              <a:t>     (</a:t>
            </a:r>
            <a:r>
              <a:rPr lang="en-US" altLang="zh-CN" sz="2000" b="1" dirty="0">
                <a:solidFill>
                  <a:srgbClr val="C00000"/>
                </a:solidFill>
                <a:latin typeface="+mn-ea"/>
                <a:cs typeface="+mn-ea"/>
              </a:rPr>
              <a:t>2)</a:t>
            </a:r>
            <a:r>
              <a:rPr lang="zh-CN" altLang="en-US" sz="2000" b="1" dirty="0">
                <a:solidFill>
                  <a:srgbClr val="C00000"/>
                </a:solidFill>
                <a:latin typeface="+mn-ea"/>
                <a:cs typeface="+mn-ea"/>
              </a:rPr>
              <a:t>若</a:t>
            </a:r>
            <a:r>
              <a:rPr lang="en-US" altLang="zh-CN" sz="2000" b="1" dirty="0">
                <a:solidFill>
                  <a:srgbClr val="C00000"/>
                </a:solidFill>
                <a:latin typeface="+mn-ea"/>
                <a:cs typeface="+mn-ea"/>
              </a:rPr>
              <a:t>7</a:t>
            </a:r>
            <a:r>
              <a:rPr lang="zh-CN" altLang="en-US" sz="2000" b="1" dirty="0">
                <a:solidFill>
                  <a:srgbClr val="C00000"/>
                </a:solidFill>
                <a:latin typeface="+mn-ea"/>
                <a:cs typeface="+mn-ea"/>
              </a:rPr>
              <a:t>个餐厅同时开放，可以供应</a:t>
            </a:r>
            <a:r>
              <a:rPr kumimoji="0" lang="zh-CN" altLang="en-US" sz="2000" b="1" dirty="0">
                <a:solidFill>
                  <a:srgbClr val="C00000"/>
                </a:solidFill>
                <a:latin typeface="+mn-ea"/>
                <a:cs typeface="+mn-ea"/>
              </a:rPr>
              <a:t>全校的</a:t>
            </a:r>
            <a:r>
              <a:rPr kumimoji="0" lang="en-US" altLang="zh-CN" sz="2000" b="1" dirty="0">
                <a:solidFill>
                  <a:srgbClr val="C00000"/>
                </a:solidFill>
                <a:latin typeface="+mn-ea"/>
                <a:cs typeface="+mn-ea"/>
              </a:rPr>
              <a:t>5300</a:t>
            </a:r>
            <a:r>
              <a:rPr kumimoji="0" lang="zh-CN" altLang="en-US" sz="2000" b="1" dirty="0">
                <a:solidFill>
                  <a:srgbClr val="C00000"/>
                </a:solidFill>
                <a:latin typeface="+mn-ea"/>
                <a:cs typeface="+mn-ea"/>
              </a:rPr>
              <a:t>名学生就餐</a:t>
            </a:r>
            <a:r>
              <a:rPr kumimoji="0" lang="en-US" altLang="zh-CN" sz="2000" b="1" dirty="0">
                <a:solidFill>
                  <a:srgbClr val="C00000"/>
                </a:solidFill>
                <a:latin typeface="+mn-ea"/>
                <a:cs typeface="+mn-ea"/>
              </a:rPr>
              <a:t>.</a:t>
            </a: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1872656" y="4209554"/>
            <a:ext cx="1198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0" lang="zh-CN" altLang="en-US" sz="2000">
                <a:solidFill>
                  <a:srgbClr val="C00000"/>
                </a:solidFill>
                <a:latin typeface="+mn-ea"/>
                <a:ea typeface="+mn-ea"/>
              </a:rPr>
              <a:t>依题意得</a:t>
            </a:r>
          </a:p>
          <a:p>
            <a:pPr eaLnBrk="1" hangingPunct="1"/>
            <a:endParaRPr kumimoji="0" lang="zh-CN" altLang="en-US" sz="2000">
              <a:solidFill>
                <a:srgbClr val="C0000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5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5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 bldLvl="0" animBg="1"/>
      <p:bldP spid="11" grpId="0"/>
      <p:bldP spid="12" grpId="0"/>
      <p:bldP spid="13" grpId="0"/>
      <p:bldP spid="14" grpId="0" bldLvl="0" animBg="1"/>
      <p:bldP spid="15" grpId="0"/>
      <p:bldP spid="18" grpId="0"/>
      <p:bldP spid="19" grpId="0" bldLvl="0" animBg="1"/>
      <p:bldP spid="2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中文微软西文new">
      <a:majorFont>
        <a:latin typeface="Times New Roman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A000120150716A04KPBG</Template>
  <TotalTime>3</TotalTime>
  <Words>1531</Words>
  <Application>Microsoft Office PowerPoint</Application>
  <PresentationFormat>自定义</PresentationFormat>
  <Paragraphs>222</Paragraphs>
  <Slides>19</Slides>
  <Notes>17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22" baseType="lpstr">
      <vt:lpstr>Office 主题</vt:lpstr>
      <vt:lpstr>MathType 6.0 Equation</vt:lpstr>
      <vt:lpstr>Microsoft 公式 3.0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hanjibin</dc:creator>
  <cp:lastModifiedBy>ckb</cp:lastModifiedBy>
  <cp:revision>487</cp:revision>
  <dcterms:created xsi:type="dcterms:W3CDTF">2017-03-29T03:26:00Z</dcterms:created>
  <dcterms:modified xsi:type="dcterms:W3CDTF">2020-04-24T02:45:29Z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